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34"/>
  </p:notesMasterIdLst>
  <p:sldIdLst>
    <p:sldId id="28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A838A0DC-53E1-480C-A226-F99A87C71BB1}">
          <p14:sldIdLst>
            <p14:sldId id="286"/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</p14:sldIdLst>
        </p14:section>
        <p14:section name="Sekcija bez naslova" id="{7ADF5D63-8171-483B-90E4-00F2DEF89235}">
          <p14:sldIdLst>
            <p14:sldId id="284"/>
            <p14:sldId id="285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898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5E760-DE99-43FF-B27B-D4BB31E100C4}" type="datetimeFigureOut">
              <a:rPr lang="hr-HR" smtClean="0"/>
              <a:t>29.8.2026.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29169-998D-4F5B-9A7A-7C3D53BAD38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0158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29169-998D-4F5B-9A7A-7C3D53BAD384}" type="slidenum">
              <a:rPr lang="hr-HR" smtClean="0"/>
              <a:t>32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350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3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9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0126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42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5977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27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4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6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7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7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9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81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6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0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2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72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40D2B2-6A10-4357-88AC-ECA31AD01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173480"/>
            <a:ext cx="7766936" cy="2484120"/>
          </a:xfrm>
        </p:spPr>
        <p:txBody>
          <a:bodyPr>
            <a:normAutofit fontScale="90000"/>
          </a:bodyPr>
          <a:lstStyle/>
          <a:p>
            <a:r>
              <a:rPr lang="hr-HR" dirty="0"/>
              <a:t>Suvremeni pristup u nastavi tjelesne i zdravstvene kulture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C237047-E264-4CE2-858D-E20178B9F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175760"/>
            <a:ext cx="7766936" cy="971972"/>
          </a:xfrm>
        </p:spPr>
        <p:txBody>
          <a:bodyPr>
            <a:normAutofit/>
          </a:bodyPr>
          <a:lstStyle/>
          <a:p>
            <a:r>
              <a:rPr lang="hr-HR" dirty="0"/>
              <a:t>Cilj prezentacije je pomoć učiteljicama razredne nastave gdje mogu dobiti sve informacije u vezi Kurikuluma, testova i svih ostalih relevantnih podataka za što kvalitetniju pripremu i provedbu sata TZK - e</a:t>
            </a:r>
          </a:p>
        </p:txBody>
      </p:sp>
    </p:spTree>
    <p:extLst>
      <p:ext uri="{BB962C8B-B14F-4D97-AF65-F5344CB8AC3E}">
        <p14:creationId xmlns:p14="http://schemas.microsoft.com/office/powerpoint/2010/main" val="1608728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7. SKAKANJA – SUNOŽNI I JEDNONOŽNI POSKOCI</a:t>
            </a:r>
          </a:p>
        </p:txBody>
      </p:sp>
      <p:pic>
        <p:nvPicPr>
          <p:cNvPr id="5" name="Picture 4" descr="sk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371600"/>
            <a:ext cx="5577840" cy="31089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355080" y="1371600"/>
            <a:ext cx="5074920" cy="31089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556248" y="1499616"/>
            <a:ext cx="4672583" cy="28529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TEHNIKA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• kratki i elastični odrazi</a:t>
            </a:r>
            <a:br/>
            <a:r>
              <a:t>• trup pružen i stabilan</a:t>
            </a:r>
            <a:br/>
            <a:r>
              <a:t>• ruke pomažu ritmu</a:t>
            </a:r>
            <a:br/>
            <a:r>
              <a:t>• doskok mekan, na obje noge kada je zadatak sunožan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709160"/>
            <a:ext cx="5577840" cy="100584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95528" y="4837176"/>
            <a:ext cx="5175503" cy="74980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METODIKA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poskok u mjestu → s rukama → naprijed → natraške → s okretom → označeni prostori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4709160"/>
            <a:ext cx="5074920" cy="100584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556248" y="4837176"/>
            <a:ext cx="4672583" cy="74980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KLJUČ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„Odraz – let – mekan doskok.“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8. PRESKAKANJE KRATKE VIJAČE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Stav spojen; vijača se drži pravilno i okreće kontrolirano.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Početno: vijača udvostručena / jednostavni zamasi bez preskoka.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Zatim: jedan preskok → preskok s međuposkocima → ritmičko ponavljanje.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Učenici rade u osobnom prostoru; vijača se ne koristi u zbijenoj skupini.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j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9. POSKOCI U MJEŠOVITOM UPORU UZ NISKU KLUPU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Upor rukama na sigurnoj, niskoj i stabilnoj klupi.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Priprema: „grbica“ na podlozi → četveronožno kretanje → poskoci u mjestu → kretanje uz klupu.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Trup aktivan; pokret kratak i kontroliran.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Učitelj prije rada provjerava stabilnost klupe i razmake.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j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10. BACANJA I HVATANJA – BACANJE LOPTE</a:t>
            </a:r>
          </a:p>
        </p:txBody>
      </p:sp>
      <p:pic>
        <p:nvPicPr>
          <p:cNvPr id="5" name="Picture 4" descr="bacanj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371600"/>
            <a:ext cx="5577840" cy="31089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355080" y="1371600"/>
            <a:ext cx="5074920" cy="31089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556248" y="1499616"/>
            <a:ext cx="4672583" cy="28529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BACANJE U DALJ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• stav prema smjeru bacanja</a:t>
            </a:r>
            <a:br/>
            <a:r>
              <a:t>• suprotna noga naprijed</a:t>
            </a:r>
            <a:br/>
            <a:r>
              <a:t>• ruka iza ramena</a:t>
            </a:r>
            <a:br/>
            <a:r>
              <a:t>• snažan izbačaj preko ramena</a:t>
            </a:r>
            <a:br/>
            <a:r>
              <a:t>• težina se prenosi naprijed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709160"/>
            <a:ext cx="5577840" cy="100584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95528" y="4837176"/>
            <a:ext cx="5175503" cy="74980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HVATANJE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laka lopta → bacanje uvis → hvatanje objema rukama → bacanje jednom, hvatanje objema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4709160"/>
            <a:ext cx="5074920" cy="100584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556248" y="4837176"/>
            <a:ext cx="4672583" cy="74980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KLJUČ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„Gledaj loptu – dočekaj je rukama – privuci je tijelu.“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11. KOLUTANJA – BOČNO VALJANJE I KOLUT NAPRIJED</a:t>
            </a:r>
          </a:p>
        </p:txBody>
      </p:sp>
      <p:pic>
        <p:nvPicPr>
          <p:cNvPr id="5" name="Picture 4" descr="kolu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371600"/>
            <a:ext cx="5303520" cy="29718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126480" y="1371600"/>
            <a:ext cx="5303520" cy="297180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327648" y="1499616"/>
            <a:ext cx="4901183" cy="271576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BOČNO VALJANJE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Pruženo tijelo, ruke u uzručenju, glava bez zaklona.</a:t>
            </a:r>
            <a:br/>
            <a:br/>
            <a:r>
              <a:t>Metodika: ležanje → okret 180° → bočno valjanje → blaga kosina.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572000"/>
            <a:ext cx="10835640" cy="114300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95528" y="4700016"/>
            <a:ext cx="10433304" cy="88696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KOLUT NAPRIJED – PROGRESIJA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„Mačka“ (zaobljena leđa) → zgrčena pozicija → povaljka → čučanj → kolut niz blagu kosinu uz pomoć → samostalno.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12. ČUVANJE I POMAGANJE – KOLUT NAPRIJED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Učitelj stoji sa strane učenika.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Pomaže kontrolirano, podrškom u području vrata/leđa prema naučenoj metodici.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Ne gurati glavu niti forsirati pokret.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Prije samostalnog izvođenja učenik mora razumjeti zgrčenu poziciju i zaštitu glave.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Strunjače moraju biti pravilno postavljene i spojene.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j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13. PUZANJE I PROVLAČENJE</a:t>
            </a:r>
          </a:p>
        </p:txBody>
      </p:sp>
      <p:pic>
        <p:nvPicPr>
          <p:cNvPr id="5" name="Picture 4" descr="puzanj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371600"/>
            <a:ext cx="5577840" cy="31089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355080" y="1371600"/>
            <a:ext cx="5074920" cy="31089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556248" y="1499616"/>
            <a:ext cx="4672583" cy="28529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OBLICI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• četveronoške</a:t>
            </a:r>
            <a:br/>
            <a:r>
              <a:t>• na prsima</a:t>
            </a:r>
            <a:br/>
            <a:r>
              <a:t>• na boku</a:t>
            </a:r>
            <a:br/>
            <a:r>
              <a:t>• ispod niske grede / užeta</a:t>
            </a:r>
            <a:br/>
            <a:r>
              <a:t>• kroz obruč ili okvir</a:t>
            </a:r>
            <a:br/>
            <a:r>
              <a:t>• između / ispod postavljenih prepreka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709160"/>
            <a:ext cx="5577840" cy="96012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95528" y="4837176"/>
            <a:ext cx="5175503" cy="70408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DOZIRANJE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Puzanje je naporno – raditi kratke dionice i omogućiti odmor.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4709160"/>
            <a:ext cx="5074920" cy="96012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556248" y="4837176"/>
            <a:ext cx="4672583" cy="70408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SIGURNOST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Dovoljno prostora; nema guranja; redoslijed kretanja je jasan.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j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14. PENJANJE I SILAŽENJE – ŠVEDSKE LJESTVE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Prvo demonstrirati siguran hvat i tri točke oslonca gdje je primjenjivo.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Penjanje do sredine → sigurno silaženje → ponavljanje.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Tek nakon savladavanja osnovnog obrasca uvoditi promjene zadatka.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Ne slati više učenika na istu dionicu ako sprava nije predviđena za to.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Učitelj je u poziciji s najboljim pregledom i spreman za intervenciju.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15. VIŠENJA I UPIRANJA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Hvatovi: nathvat, pothvat, puni i mješoviti hvat.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Visovi: stojeći, čučeći, ležeći, jednonožni i drugi primjereni oblici.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Vis prednji: pružene ruke, stabilan trup i noge, kontrolirana ovješenost.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Upor: ruke u širini ramena, pružene ruke, aktivan trup.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 1. razredu prednost imaju jednostavni, sigurni oblici i kratki izdržaji.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16. STOJ NA LOPATICAMA – METODIČKA PROGRESIJA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zgrčena pozicija → podizanje kukova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podizanje kukova prema vertikali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postupno opružanje nogu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izvođenje iz povaljke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tek uz dovoljno kontrole – zahtjevnije varijante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naglasak: zaštita vrata, kontrola pokreta, strunjača i nadzor učitelja.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TJELESNA I ZDRAVSTVENA KULTURA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758952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U OSNOVNOJ ŠKOLI • 1. RAZRED • priručnik / prezentacija za učitelje razredne nastave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5257800" cy="35661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86968" y="1545336"/>
            <a:ext cx="4855464" cy="33101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NAMIJENJENO</a:t>
            </a:r>
          </a:p>
          <a:p>
            <a:pPr>
              <a:spcBef>
                <a:spcPts val="700"/>
              </a:spcBef>
              <a:defRPr sz="2100">
                <a:solidFill>
                  <a:srgbClr val="192F36"/>
                </a:solidFill>
              </a:defRPr>
            </a:pPr>
            <a:r>
              <a:t>Učiteljima razredne nastave</a:t>
            </a:r>
            <a:br/>
            <a:br/>
            <a:r>
              <a:t>Kurikulum RH • metodika • demonstracije</a:t>
            </a:r>
            <a:br/>
            <a:r>
              <a:t>CARNET Meduza • 7 testova • tablice</a:t>
            </a:r>
            <a:br/>
            <a:r>
              <a:t>Godišnje teme • sigurnost • vrednovanje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1417320"/>
            <a:ext cx="5257800" cy="35661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373368" y="1545336"/>
            <a:ext cx="4855464" cy="1569660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rPr dirty="0"/>
              <a:t>STRUČNI MATERIJAL</a:t>
            </a:r>
            <a:endParaRPr lang="hr-HR" dirty="0"/>
          </a:p>
          <a:p>
            <a:pPr>
              <a:defRPr sz="1600" b="1">
                <a:solidFill>
                  <a:srgbClr val="186F7D"/>
                </a:solidFill>
              </a:defRPr>
            </a:pPr>
            <a:endParaRPr lang="hr-HR" dirty="0"/>
          </a:p>
          <a:p>
            <a:pPr>
              <a:defRPr sz="1600" b="1">
                <a:solidFill>
                  <a:srgbClr val="186F7D"/>
                </a:solidFill>
              </a:defRPr>
            </a:pPr>
            <a:br>
              <a:rPr dirty="0"/>
            </a:br>
            <a:r>
              <a:rPr dirty="0"/>
              <a:t>Saša Ćurčić, prof. mentor</a:t>
            </a:r>
            <a:br>
              <a:rPr dirty="0"/>
            </a:br>
            <a:br>
              <a:rPr dirty="0"/>
            </a:br>
            <a:r>
              <a:rPr dirty="0" err="1"/>
              <a:t>Metodički</a:t>
            </a:r>
            <a:r>
              <a:rPr dirty="0"/>
              <a:t> </a:t>
            </a:r>
            <a:r>
              <a:rPr dirty="0" err="1"/>
              <a:t>sadržaji</a:t>
            </a:r>
            <a:r>
              <a:rPr dirty="0"/>
              <a:t> </a:t>
            </a:r>
            <a:r>
              <a:rPr dirty="0" err="1"/>
              <a:t>prilagođeni</a:t>
            </a:r>
            <a:r>
              <a:rPr dirty="0"/>
              <a:t> </a:t>
            </a:r>
            <a:r>
              <a:rPr dirty="0" err="1"/>
              <a:t>radu</a:t>
            </a:r>
            <a:r>
              <a:rPr dirty="0"/>
              <a:t> u 1. </a:t>
            </a:r>
            <a:r>
              <a:rPr dirty="0" err="1"/>
              <a:t>razredu</a:t>
            </a:r>
            <a:r>
              <a:rPr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j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17. RITMIČKE STRUKTURE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Hodanje i trčanje uz glazbenu pratnju.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Oponašanje prirodnih pojava i raspoloženja.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Osnovni elementi: stavovi, poze, hodanja, trčanja, poskoci, skokovi, zamasi, kontrakcije i relaksacije.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Metodika: učitelj demonstrira jednostavan ritam → učenici ponavljaju → dodaje se promjena smjera ili razine.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Ples i ritam istodobno potiču koordinaciju, izražajnost, osjećaj za ritam i pozitivno ozračje.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j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18. ELEMENTARNE IGRE BEZ POMAGALA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Ribolov • Lisice mijenjaju jazbine • Slobodno trčanje • Pretrčavanja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Umnožavanje parova • Jedan hvata dvojicu • Spas je krug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Spas stajanjem na jednoj nozi • Hvatanje u parovima • Vuk i ovce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Avioni • Pauk i komarci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Metodička zadaća: jasno pravilo + kratko trajanje + česta izmjena uloga.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19. ŠTAFETNE IGRE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Štafeta provlak–preskok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Štafeta kolutom naprijed – samo uz odgovarajuće uvjete i sigurnu metodiku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Štafetne igre hodanjem, trčanjem, puzanjem, provlačenjem i preskakanjem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Kod 1. razreda važnije je pravilno i sigurno izvođenje nego pobjeda.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Organizacija: više paralelnih staza → manje čekanja → više aktivnog vremena.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20. VOĐENJE LOPTE I IGRA 3 :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Početno vođenje: lagano trčanje i guranje lopte kontroliranim dodirom.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Tijelo je blago nagnuto naprijed; pogled povremeno podići radi pregleda prostora.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Uvod: vođenje ravno → slalom → promjena smjera → dodavanje partneru.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Igra na smanjenom prostoru 3 : 3 ili 4 : 4 može povećati broj kontakata s loptom.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Pravila prilagoditi dobi i prostoru; naglasak na suradnji i sigurnosti.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j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21. PRIMJER NASTAVNOG SATA – 45 MINUTA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2239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rPr dirty="0"/>
              <a:t>0–5 min  |  </a:t>
            </a:r>
            <a:r>
              <a:rPr lang="hr-HR" dirty="0"/>
              <a:t>POČETNI A DIO</a:t>
            </a:r>
            <a:r>
              <a:rPr dirty="0"/>
              <a:t>: </a:t>
            </a:r>
            <a:r>
              <a:rPr dirty="0" err="1"/>
              <a:t>pozdrav</a:t>
            </a:r>
            <a:r>
              <a:rPr dirty="0"/>
              <a:t>, </a:t>
            </a:r>
            <a:r>
              <a:rPr dirty="0" err="1"/>
              <a:t>cilj</a:t>
            </a:r>
            <a:r>
              <a:rPr dirty="0"/>
              <a:t>, </a:t>
            </a:r>
            <a:r>
              <a:rPr dirty="0" err="1"/>
              <a:t>organizacija</a:t>
            </a:r>
            <a:r>
              <a:rPr dirty="0"/>
              <a:t>, </a:t>
            </a:r>
            <a:r>
              <a:rPr dirty="0" err="1"/>
              <a:t>sigurnost</a:t>
            </a:r>
            <a:endParaRPr dirty="0"/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rPr dirty="0"/>
              <a:t>5–12 min |  P</a:t>
            </a:r>
            <a:r>
              <a:rPr lang="hr-HR" dirty="0"/>
              <a:t>OČETNI B</a:t>
            </a:r>
            <a:r>
              <a:rPr dirty="0"/>
              <a:t> DIO: </a:t>
            </a:r>
            <a:r>
              <a:rPr dirty="0" err="1"/>
              <a:t>prirodni</a:t>
            </a:r>
            <a:r>
              <a:rPr dirty="0"/>
              <a:t> </a:t>
            </a:r>
            <a:r>
              <a:rPr dirty="0" err="1"/>
              <a:t>oblici</a:t>
            </a:r>
            <a:r>
              <a:rPr dirty="0"/>
              <a:t> + </a:t>
            </a:r>
            <a:r>
              <a:rPr dirty="0" err="1"/>
              <a:t>igra</a:t>
            </a:r>
            <a:r>
              <a:rPr dirty="0"/>
              <a:t> </a:t>
            </a:r>
            <a:r>
              <a:rPr dirty="0" err="1"/>
              <a:t>reakcije</a:t>
            </a:r>
            <a:endParaRPr dirty="0"/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rPr dirty="0"/>
              <a:t>12–25 min | </a:t>
            </a:r>
            <a:r>
              <a:rPr lang="hr-HR" dirty="0"/>
              <a:t>SREDIŠNJI</a:t>
            </a:r>
            <a:r>
              <a:rPr dirty="0"/>
              <a:t> A</a:t>
            </a:r>
            <a:r>
              <a:rPr lang="hr-HR" dirty="0"/>
              <a:t> DIO</a:t>
            </a:r>
            <a:r>
              <a:rPr dirty="0"/>
              <a:t>: </a:t>
            </a:r>
            <a:r>
              <a:rPr dirty="0" err="1"/>
              <a:t>učenje</a:t>
            </a:r>
            <a:r>
              <a:rPr dirty="0"/>
              <a:t> / </a:t>
            </a:r>
            <a:r>
              <a:rPr dirty="0" err="1"/>
              <a:t>uvježbavanje</a:t>
            </a:r>
            <a:r>
              <a:rPr dirty="0"/>
              <a:t> </a:t>
            </a:r>
            <a:r>
              <a:rPr dirty="0" err="1"/>
              <a:t>motoričkog</a:t>
            </a:r>
            <a:r>
              <a:rPr dirty="0"/>
              <a:t> </a:t>
            </a:r>
            <a:r>
              <a:rPr dirty="0" err="1"/>
              <a:t>zadatka</a:t>
            </a:r>
            <a:endParaRPr dirty="0"/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rPr dirty="0"/>
              <a:t>25–40 min | </a:t>
            </a:r>
            <a:r>
              <a:rPr lang="hr-HR" dirty="0"/>
              <a:t>SREDIŠNJI</a:t>
            </a:r>
            <a:r>
              <a:rPr dirty="0"/>
              <a:t> B</a:t>
            </a:r>
            <a:r>
              <a:rPr lang="hr-HR"/>
              <a:t> DIO</a:t>
            </a:r>
            <a:r>
              <a:t>: </a:t>
            </a:r>
            <a:r>
              <a:rPr dirty="0" err="1"/>
              <a:t>poligon</a:t>
            </a:r>
            <a:r>
              <a:rPr dirty="0"/>
              <a:t> </a:t>
            </a:r>
            <a:r>
              <a:rPr dirty="0" err="1"/>
              <a:t>ili</a:t>
            </a:r>
            <a:r>
              <a:rPr dirty="0"/>
              <a:t> </a:t>
            </a:r>
            <a:r>
              <a:rPr dirty="0" err="1"/>
              <a:t>elementarna</a:t>
            </a:r>
            <a:r>
              <a:rPr dirty="0"/>
              <a:t> </a:t>
            </a:r>
            <a:r>
              <a:rPr dirty="0" err="1"/>
              <a:t>igra</a:t>
            </a:r>
            <a:endParaRPr dirty="0"/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rPr dirty="0"/>
              <a:t>40–45 min | ZAVRŠNI DIO: </a:t>
            </a:r>
            <a:r>
              <a:rPr dirty="0" err="1"/>
              <a:t>smirivanje</a:t>
            </a:r>
            <a:r>
              <a:rPr dirty="0"/>
              <a:t>, </a:t>
            </a:r>
            <a:r>
              <a:rPr dirty="0" err="1"/>
              <a:t>kratka</a:t>
            </a:r>
            <a:r>
              <a:rPr dirty="0"/>
              <a:t> </a:t>
            </a:r>
            <a:r>
              <a:rPr dirty="0" err="1"/>
              <a:t>refleksija</a:t>
            </a:r>
            <a:r>
              <a:rPr dirty="0"/>
              <a:t>, </a:t>
            </a:r>
            <a:r>
              <a:rPr dirty="0" err="1"/>
              <a:t>pospremanje</a:t>
            </a:r>
            <a:endParaRPr dirty="0"/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rPr dirty="0" err="1"/>
              <a:t>Pravilo</a:t>
            </a:r>
            <a:r>
              <a:rPr dirty="0"/>
              <a:t> </a:t>
            </a:r>
            <a:r>
              <a:rPr dirty="0" err="1"/>
              <a:t>organizacije</a:t>
            </a:r>
            <a:r>
              <a:rPr dirty="0"/>
              <a:t>: </a:t>
            </a:r>
            <a:r>
              <a:rPr dirty="0" err="1"/>
              <a:t>što</a:t>
            </a:r>
            <a:r>
              <a:rPr dirty="0"/>
              <a:t> </a:t>
            </a:r>
            <a:r>
              <a:rPr dirty="0" err="1"/>
              <a:t>manje</a:t>
            </a:r>
            <a:r>
              <a:rPr dirty="0"/>
              <a:t> </a:t>
            </a:r>
            <a:r>
              <a:rPr dirty="0" err="1"/>
              <a:t>stajanja</a:t>
            </a:r>
            <a:r>
              <a:rPr dirty="0"/>
              <a:t>, </a:t>
            </a:r>
            <a:r>
              <a:rPr dirty="0" err="1"/>
              <a:t>jasne</a:t>
            </a:r>
            <a:r>
              <a:rPr dirty="0"/>
              <a:t> zone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stalni</a:t>
            </a:r>
            <a:r>
              <a:rPr dirty="0"/>
              <a:t> </a:t>
            </a:r>
            <a:r>
              <a:rPr dirty="0" err="1"/>
              <a:t>pregled</a:t>
            </a:r>
            <a:r>
              <a:rPr dirty="0"/>
              <a:t> </a:t>
            </a:r>
            <a:r>
              <a:rPr dirty="0" err="1"/>
              <a:t>skupine</a:t>
            </a:r>
            <a:r>
              <a:rPr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j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22. GODIŠNJE TEMATSKE CJELINE – PRIJEDLOG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325880"/>
            <a:ext cx="3474720" cy="452628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95528" y="1453895"/>
            <a:ext cx="3072384" cy="427024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JESEN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RUJAN – sigurnost, prostor, hodanje, trčanje</a:t>
            </a:r>
            <a:br/>
            <a:br/>
            <a:r>
              <a:t>LISTOPAD – skokovi, poskoci, preskoci</a:t>
            </a:r>
            <a:br/>
            <a:br/>
            <a:r>
              <a:t>STUDENI – puzanje, provlačenje, valjanje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1325880"/>
            <a:ext cx="3474720" cy="452628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44568" y="1453895"/>
            <a:ext cx="3072384" cy="427024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ZIMA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PROSINAC – igre, ritam, koordinacija</a:t>
            </a:r>
            <a:br/>
            <a:br/>
            <a:r>
              <a:t>SIJEČANJ – ravnoteža i dvoranske igre</a:t>
            </a:r>
            <a:br/>
            <a:br/>
            <a:r>
              <a:t>VELJAČA – bacanje, hvatanje, kotrljanje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92440" y="1325880"/>
            <a:ext cx="3474720" cy="452628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93608" y="1453895"/>
            <a:ext cx="3072384" cy="427024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PROLJEĆE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OŽUJAK – poligoni, penjanje/silaženje</a:t>
            </a:r>
            <a:br/>
            <a:br/>
            <a:r>
              <a:t>TRAVANJ – aktivnosti na otvorenom</a:t>
            </a:r>
            <a:br/>
            <a:br/>
            <a:r>
              <a:t>SVIBANJ – trčanje, skokovi, štafete</a:t>
            </a:r>
            <a:br/>
            <a:br/>
            <a:r>
              <a:t>LIPANJ – integrirane igre i osobni napredak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23. CARNET MEDUZA – 7 TESTOVA ZA PROCJENU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758952"/>
            <a:ext cx="109728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Nazivi i provedba trebaju se uskladiti s aktualnom CARNET Meduza uputom škole.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417320"/>
            <a:ext cx="2514600" cy="15087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95528" y="1545336"/>
            <a:ext cx="2112264" cy="12527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TEST 1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Tjelesna masa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83279" y="1417320"/>
            <a:ext cx="2514600" cy="15087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584448" y="1545336"/>
            <a:ext cx="2112264" cy="12527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TEST 2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Tjelesna visina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1417320"/>
            <a:ext cx="2514600" cy="15087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73368" y="1545336"/>
            <a:ext cx="2112264" cy="12527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TEST 3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Opseg struka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61119" y="1417320"/>
            <a:ext cx="2514600" cy="15087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162288" y="1545336"/>
            <a:ext cx="2112264" cy="12527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TEST 4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Stisak šake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337560"/>
            <a:ext cx="2514600" cy="15087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95528" y="3465576"/>
            <a:ext cx="2112264" cy="12527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TEST 5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Skok u dalj s mjesta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83279" y="3337560"/>
            <a:ext cx="2514600" cy="15087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584448" y="3465576"/>
            <a:ext cx="2112264" cy="12527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TEST 6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Trčanje 4 × 10 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337560"/>
            <a:ext cx="2514600" cy="15087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73368" y="3465576"/>
            <a:ext cx="2112264" cy="12527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TEST 7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Progresivno trčanje na 20 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24. TABLICA ZA UPIS REZULTATA – POČETNO I ZAVRŠNO MJERENJE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" y="1417320"/>
          <a:ext cx="11109960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Test / učenik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RUJAN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LIPANJ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FFFFFF"/>
                          </a:solidFill>
                        </a:defRPr>
                      </a:pPr>
                      <a:r>
                        <a:t>NAPREDAK / BILJEŠKA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1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2</a:t>
                      </a:r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3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4</a:t>
                      </a:r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5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6</a:t>
                      </a:r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7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r>
                        <a:t>Učenik 8</a:t>
                      </a:r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594360" y="6080760"/>
            <a:ext cx="10972800" cy="384048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95528" y="6208776"/>
            <a:ext cx="10570464" cy="128015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NAPOMENA</a:t>
            </a:r>
          </a:p>
          <a:p>
            <a:pPr>
              <a:spcBef>
                <a:spcPts val="700"/>
              </a:spcBef>
              <a:defRPr sz="1100">
                <a:solidFill>
                  <a:srgbClr val="192F36"/>
                </a:solidFill>
              </a:defRPr>
            </a:pPr>
            <a:r>
              <a:t>Ovo je radni predložak za evidenciju; stvarne mjerne postupke i pravila provoditi prema aktualnoj CARNET Meduza uputi.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j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25. MOTORičKA POSTIGNUĆA – UČENIK PRATI VLASTITI NAPREDAK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" y="1325880"/>
          <a:ext cx="1110996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1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1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1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19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Područje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RUJAN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LIPANJ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Promjena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FFFFFF"/>
                          </a:solidFill>
                        </a:defRPr>
                      </a:pPr>
                      <a:r>
                        <a:t>Bilješka</a:t>
                      </a:r>
                    </a:p>
                  </a:txBody>
                  <a:tcPr>
                    <a:solidFill>
                      <a:srgbClr val="192F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r>
                        <a:t>Trčanje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r>
                        <a:t>Skokovi</a:t>
                      </a:r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r>
                        <a:t>Bacanje/hvatanje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r>
                        <a:t>Ravnoteža</a:t>
                      </a:r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r>
                        <a:t>Puzanje/provlačenje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r>
                        <a:t>Ritam/koordinacija</a:t>
                      </a:r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EE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r>
                        <a:t>Igre/suradnja</a:t>
                      </a:r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92F36"/>
                          </a:solidFill>
                        </a:defRPr>
                      </a:pPr>
                      <a:endParaRPr/>
                    </a:p>
                  </a:txBody>
                  <a:tcPr>
                    <a:solidFill>
                      <a:srgbClr val="F8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j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26. SIGURNOST – KONTROLNA LISTA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□ podloga suha, čista i primjerena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□ rekviziti stabilni i primjereni dobi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□ zone bacanja, skakanja i trčanja odvojene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□ učenici znaju smjer kretanja i znak za zaustavljanje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□ učitelj ima pregled svih skupina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□ kod složenijih elemenata osigurano čuvanje i pomaganje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□ intenzitet i trajanje prilagođeni mogućnostima učenika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PREDGOVOR – ZAŠTO JE TZK VAŽAN U 1. RAZREDU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325880"/>
            <a:ext cx="10972800" cy="182880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41247" y="1453895"/>
            <a:ext cx="10570464" cy="157276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TEMELJNA IDEJA</a:t>
            </a:r>
          </a:p>
          <a:p>
            <a:pPr>
              <a:spcBef>
                <a:spcPts val="700"/>
              </a:spcBef>
              <a:defRPr sz="1900">
                <a:solidFill>
                  <a:srgbClr val="192F36"/>
                </a:solidFill>
              </a:defRPr>
            </a:pPr>
            <a:r>
              <a:t>Polaskom u školu mijenja se djetetov način života: više obveza i sjedenja, manje spontanog kretanja. TZK treba nadoknaditi dio manjka kretanja, zadovoljiti potrebu za igrom i stvoriti dobro raspoloženje za rad.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3429000"/>
            <a:ext cx="10972800" cy="182880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3557016"/>
            <a:ext cx="10570464" cy="157276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PORUKA UČITELJU</a:t>
            </a:r>
          </a:p>
          <a:p>
            <a:pPr>
              <a:spcBef>
                <a:spcPts val="700"/>
              </a:spcBef>
              <a:defRPr sz="1900">
                <a:solidFill>
                  <a:srgbClr val="192F36"/>
                </a:solidFill>
              </a:defRPr>
            </a:pPr>
            <a:r>
              <a:t>Kvalitetna nastava ne ovisi samo o dvorani i opremi. Uz znanje, odgovornost, dobru organizaciju i pripremljenu nastavu moguće je ostvariti vrijedne sadržaje i u nepovoljnijim uvjetima.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5532120"/>
            <a:ext cx="10972800" cy="50292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41247" y="5660136"/>
            <a:ext cx="10570464" cy="24688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IZVORNI DOPRINOS</a:t>
            </a:r>
          </a:p>
          <a:p>
            <a:pPr>
              <a:spcBef>
                <a:spcPts val="700"/>
              </a:spcBef>
              <a:defRPr sz="1200">
                <a:solidFill>
                  <a:srgbClr val="192F36"/>
                </a:solidFill>
              </a:defRPr>
            </a:pPr>
            <a:r>
              <a:t>Sažeto i urednički oblikovano prema dostavljenom tekstu Arefijeva i Ćurčića.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27. LITERATURA I STRUČNI IZVORI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280160"/>
            <a:ext cx="8412480" cy="498348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rPr lang="hr-HR" sz="1400"/>
              <a:t>Literatura:</a:t>
            </a:r>
            <a:br>
              <a:rPr lang="hr-HR" sz="1400"/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1. Ministarstvo znanosti, obrazovanja i mladih – Kurikulum TZK za osnovne škole i gimnazije, 20. 3. 2019.</a:t>
            </a:r>
            <a:b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2. CARNET Meduza – e-Dnevnik – upute/videozapisi za 7 testova procjene zdravstveno usmjerene tjelesne spremnosti.</a:t>
            </a:r>
            <a:b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3. Materijali Kineziološkog fakulteta i AZOO – koristiti kao stručnu metodsku dopunu.</a:t>
            </a:r>
          </a:p>
          <a:p>
            <a:pPr>
              <a:spcBef>
                <a:spcPts val="700"/>
              </a:spcBef>
              <a:defRPr sz="1400">
                <a:solidFill>
                  <a:srgbClr val="192F36"/>
                </a:solidFill>
              </a:defRPr>
            </a:pP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4. Arefijev, Josip; Adžić, Branka – Obvezni sadržaji TZK u osnovnoj školi (1998.)</a:t>
            </a:r>
            <a:b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5. Findak i sur. – TZK u osnovnoj školi, Školska knjiga, Zagreb (1987.)</a:t>
            </a:r>
            <a:b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6. Findak – Metodika TZK, Školska knjiga, Zagreb (1999.)</a:t>
            </a:r>
            <a:b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7. Findak – Tjelesna i zdravstvena kultura u osnovnoj školi – priručnik za učitelje razredne nastave (1994.)</a:t>
            </a:r>
            <a:b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8. Neljak – izlaganje HNOS, Zagreb, 2006.</a:t>
            </a:r>
            <a:b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9. Findak – Brže, više, jače – 1. razred OŠ (2007.)</a:t>
            </a:r>
          </a:p>
          <a:p>
            <a:pPr>
              <a:spcBef>
                <a:spcPts val="700"/>
              </a:spcBef>
              <a:defRPr sz="1400">
                <a:solidFill>
                  <a:srgbClr val="192F36"/>
                </a:solidFill>
              </a:defRPr>
            </a:pP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10. Nastavne cjeline i teme – lipanj 2006.: Vampula, Arefijev, Živčić, Oreb, Antekolović, Harasin</a:t>
            </a:r>
            <a:endParaRPr lang="hr-H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64807" y="1408176"/>
            <a:ext cx="4901183" cy="307777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endParaRPr lang="hr-H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29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28. ZAVRŠNA PORUKA – DOBRA NASTAVA JE DOBRO PRIPREMLJENA NASTAVA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3429000" cy="35661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86968" y="1499616"/>
            <a:ext cx="3026664" cy="33101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OBJASNI</a:t>
            </a:r>
          </a:p>
          <a:p>
            <a:pPr>
              <a:spcBef>
                <a:spcPts val="700"/>
              </a:spcBef>
              <a:defRPr sz="2200">
                <a:solidFill>
                  <a:srgbClr val="192F36"/>
                </a:solidFill>
              </a:defRPr>
            </a:pPr>
            <a:r>
              <a:t>Kratko.</a:t>
            </a:r>
            <a:br/>
            <a:r>
              <a:t>Jasno.</a:t>
            </a:r>
            <a:br/>
            <a:r>
              <a:t>Jednim jezikom koji dijete razumije.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371600"/>
            <a:ext cx="3429000" cy="35661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90288" y="1499616"/>
            <a:ext cx="3026664" cy="33101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POKAŽI</a:t>
            </a:r>
          </a:p>
          <a:p>
            <a:pPr>
              <a:spcBef>
                <a:spcPts val="700"/>
              </a:spcBef>
              <a:defRPr sz="2200">
                <a:solidFill>
                  <a:srgbClr val="192F36"/>
                </a:solidFill>
              </a:defRPr>
            </a:pPr>
            <a:r>
              <a:t>Cijeli pokret.</a:t>
            </a:r>
            <a:br/>
            <a:r>
              <a:t>Iz dobrog kuta.</a:t>
            </a:r>
            <a:br/>
            <a:r>
              <a:t>Jedna ključna tehnička uputa.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92440" y="1371600"/>
            <a:ext cx="3429000" cy="356616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93608" y="1499616"/>
            <a:ext cx="3026664" cy="331012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OMOGUĆI</a:t>
            </a:r>
          </a:p>
          <a:p>
            <a:pPr>
              <a:spcBef>
                <a:spcPts val="700"/>
              </a:spcBef>
              <a:defRPr sz="2200">
                <a:solidFill>
                  <a:srgbClr val="192F36"/>
                </a:solidFill>
              </a:defRPr>
            </a:pPr>
            <a:r>
              <a:t>Puno aktivnog vremena.</a:t>
            </a:r>
            <a:br/>
            <a:r>
              <a:t>Siguran prostor.</a:t>
            </a:r>
            <a:br/>
            <a:r>
              <a:t>Osobni napredak.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30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>
            <a:extLst>
              <a:ext uri="{FF2B5EF4-FFF2-40B4-BE49-F238E27FC236}">
                <a16:creationId xmlns:a16="http://schemas.microsoft.com/office/drawing/2014/main" id="{E2195AF2-32D6-45B3-90FD-DF585B1BCF26}"/>
              </a:ext>
            </a:extLst>
          </p:cNvPr>
          <p:cNvSpPr txBox="1"/>
          <p:nvPr/>
        </p:nvSpPr>
        <p:spPr>
          <a:xfrm>
            <a:off x="579120" y="1035963"/>
            <a:ext cx="100888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/>
              <a:t>Zaključak:</a:t>
            </a:r>
          </a:p>
          <a:p>
            <a:endParaRPr lang="hr-HR" dirty="0"/>
          </a:p>
          <a:p>
            <a:r>
              <a:rPr lang="hr-HR" dirty="0"/>
              <a:t> Prezentacija je kratka s ciljem da kolegicama razredne nastave omogući uvid u Kurikulum tjelesne i zdravstvene kulture te testova koji se provode na početku i kraju školske godine. Krenulo je sve 2019. međutim još uvijek se ne provodi u svim školama i razredima mada je obavezno.  Smisao je da kolegice otvore novi Kurikulum, nove testove i same si naprave GIK u skladu s „ novim „ smjernicama. Ukoliko je potrebno kolege kineziolozi iz predmetne nastave mogu pomoći. Napraviti ću prezentaciju i za ostale razrede ali najvažnije da kolegice koriste Kurikulum nastavnog predmeta Tjelesna i zdravstvena kultura za osnovne škole i gimnazije, CARNET Meduza – testovi, tjelesna spremnost i obilježja pravilnog tjelesnog držanja! Važno je da se počne provoditi u svim školama i razredima kako bi imali kompletnu bazu podataka o stanju naših učenika.</a:t>
            </a:r>
          </a:p>
        </p:txBody>
      </p:sp>
    </p:spTree>
    <p:extLst>
      <p:ext uri="{BB962C8B-B14F-4D97-AF65-F5344CB8AC3E}">
        <p14:creationId xmlns:p14="http://schemas.microsoft.com/office/powerpoint/2010/main" val="1101010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j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1. SLUŽBENI OKVIR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Kurikulum nastavnog predmeta Tjelesna i zdravstvena kultura za osnovne škole i gimnazije – NN 27/2019.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Nastavu planirati prema ishodima, razradama ishoda, sadržajima i dobi učenika.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Ova prezentacija spaja službeni kurikulum s metodičkim prijedlozima iz dostavljenih materijala.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Stručna literatura Kineziološkog fakulteta, AZOO-a i starijih priručnika koristi se kao metodika i dopuna – ne kao zamjena za važeći kurikulum.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j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2. METODIKA – OD DEMONSTRACIJE DO SAMOSTALNE IZVEDBE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1. MOTIVACIJA – kratko objasni svrhu i izazov.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2. DEMONSTRACIJA – cijeli pokret pokaži iz najboljeg kuta.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3. KLJUČNA UPUTA – najviše 1–2 stvari koje učenik odmah može primijeniti.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4. VJEŽBANJE – učenici što prije počinju; smanjiti čekanje.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5. PROMATRANJE – sigurnost + jedan tehnički element.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6. KOREKCIJA – pohvala, konkretna uputa, novi pokušaj.</a:t>
            </a:r>
          </a:p>
          <a:p>
            <a:pPr>
              <a:spcAft>
                <a:spcPts val="900"/>
              </a:spcAft>
              <a:defRPr sz="1700">
                <a:solidFill>
                  <a:srgbClr val="192F36"/>
                </a:solidFill>
              </a:defRPr>
            </a:pPr>
            <a:r>
              <a:t>7. PROGRESIJA – od jednostavnoga prema složenijem.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3. HODANJE I TRČANJE – PROMJENA SMJERA</a:t>
            </a:r>
          </a:p>
        </p:txBody>
      </p:sp>
      <p:pic>
        <p:nvPicPr>
          <p:cNvPr id="5" name="Picture 4" descr="trcanj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371600"/>
            <a:ext cx="5577840" cy="31546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355080" y="1371600"/>
            <a:ext cx="5074920" cy="315468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556248" y="1499616"/>
            <a:ext cx="4672583" cy="289864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TEHNIKA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• tijelo blago nagnuto naprijed</a:t>
            </a:r>
            <a:br/>
            <a:r>
              <a:t>• glava i tijelo u jednoj crti</a:t>
            </a:r>
            <a:br/>
            <a:r>
              <a:t>• ramena opuštena</a:t>
            </a:r>
            <a:br/>
            <a:r>
              <a:t>• ruke savijene približno 90° i rade naprijed–natrag</a:t>
            </a:r>
            <a:br/>
            <a:r>
              <a:t>• korak elastičan i kontroliran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4800600"/>
            <a:ext cx="5577840" cy="91440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95528" y="4928616"/>
            <a:ext cx="5175503" cy="65836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METODIKA</a:t>
            </a:r>
          </a:p>
          <a:p>
            <a:pPr>
              <a:spcBef>
                <a:spcPts val="700"/>
              </a:spcBef>
              <a:defRPr sz="1600">
                <a:solidFill>
                  <a:srgbClr val="192F36"/>
                </a:solidFill>
              </a:defRPr>
            </a:pPr>
            <a:r>
              <a:t>ravno → promjena smjera → različit tempo → različite startne pozicije → prepreke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4800600"/>
            <a:ext cx="5074920" cy="91440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556248" y="4928616"/>
            <a:ext cx="4672583" cy="658368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KLJUČNA UPUTA</a:t>
            </a:r>
          </a:p>
          <a:p>
            <a:pPr>
              <a:spcBef>
                <a:spcPts val="700"/>
              </a:spcBef>
              <a:defRPr sz="1700">
                <a:solidFill>
                  <a:srgbClr val="192F36"/>
                </a:solidFill>
              </a:defRPr>
            </a:pPr>
            <a:r>
              <a:t>„Trči opušteno, gledaj naprijed i kontroliraj smjer.“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ez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4. CIKLIČNA KRETANJA DO 1 MINUTE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Ciklična kretanja ponavljaju se u relativno jednakim vremenskim intervalima.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Primjeri: hodanje, trčanje, skijanje, klizanje, vožnja biciklom.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Za 1. razred naglasak je na pravilnom obrascu, doziranju napora i uživanju u kretanju.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Metodički: 20–30 s lagano → 20–30 s nešto brže → hodanje i oporavak.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Ne forsirati natjecanje; pratiti osobni napredak i sigurnost.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ij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5. BRZO TRČANJE DO 20 m – VISOKI START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325880"/>
            <a:ext cx="5212080" cy="438912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41247" y="1453895"/>
            <a:ext cx="4809744" cy="4133087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FAZE</a:t>
            </a:r>
          </a:p>
          <a:p>
            <a:pPr>
              <a:spcBef>
                <a:spcPts val="700"/>
              </a:spcBef>
              <a:defRPr sz="2000">
                <a:solidFill>
                  <a:srgbClr val="192F36"/>
                </a:solidFill>
              </a:defRPr>
            </a:pPr>
            <a:r>
              <a:t>1. Visoki start</a:t>
            </a:r>
            <a:br/>
            <a:r>
              <a:t>2. Startno ubrzanje</a:t>
            </a:r>
            <a:br/>
            <a:r>
              <a:t>3. Faza veće brzine</a:t>
            </a:r>
            <a:br/>
            <a:r>
              <a:t>4. Ulazak u ciljnu ravninu</a:t>
            </a:r>
            <a:br/>
            <a:br/>
            <a:r>
              <a:t>METODIKA:</a:t>
            </a:r>
            <a:br/>
            <a:r>
              <a:t>start iz različitih položaja → 5 m → 10 m → 15 m → 20 m → štafeta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26480" y="1325880"/>
            <a:ext cx="5212080" cy="4389120"/>
          </a:xfrm>
          <a:prstGeom prst="roundRect">
            <a:avLst/>
          </a:prstGeom>
          <a:solidFill>
            <a:srgbClr val="F8FBFB"/>
          </a:solidFill>
          <a:ln>
            <a:solidFill>
              <a:srgbClr val="D7E2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327648" y="1453895"/>
            <a:ext cx="4809744" cy="4133087"/>
          </a:xfrm>
          <a:prstGeom prst="rect">
            <a:avLst/>
          </a:prstGeom>
          <a:noFill/>
        </p:spPr>
        <p:txBody>
          <a:bodyPr wrap="square" lIns="18288" rIns="18288">
            <a:spAutoFit/>
          </a:bodyPr>
          <a:lstStyle/>
          <a:p>
            <a:pPr>
              <a:defRPr sz="1600" b="1">
                <a:solidFill>
                  <a:srgbClr val="186F7D"/>
                </a:solidFill>
              </a:defRPr>
            </a:pPr>
            <a:r>
              <a:t>SIGURNOST I DISANJE</a:t>
            </a:r>
          </a:p>
          <a:p>
            <a:pPr>
              <a:spcBef>
                <a:spcPts val="700"/>
              </a:spcBef>
              <a:defRPr sz="1800">
                <a:solidFill>
                  <a:srgbClr val="192F36"/>
                </a:solidFill>
              </a:defRPr>
            </a:pPr>
            <a:r>
              <a:t>• jasna startna i ciljna zona</a:t>
            </a:r>
            <a:br/>
            <a:r>
              <a:t>• dovoljno razmaka između učenika</a:t>
            </a:r>
            <a:br/>
            <a:r>
              <a:t>• ne kočiti naglo u cilju</a:t>
            </a:r>
            <a:br/>
            <a:r>
              <a:t>• kratki sprint je kratkotrajan napor; učeniku treba omogućiti prirodno disanje i oporavak</a:t>
            </a:r>
            <a:br/>
            <a:br/>
            <a:r>
              <a:t>KLJUČ: brzina + kontrola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ije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78992"/>
          </a:xfrm>
          <a:prstGeom prst="rect">
            <a:avLst/>
          </a:prstGeom>
          <a:solidFill>
            <a:srgbClr val="192F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82880"/>
            <a:ext cx="1106424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6. SLOBODNO PRETRČAVANJE PREPREKA DO 20 cm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1088136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Prepreke niske visine razvijaju koordinaciju i obogaćuju prirodne oblike kretanja.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Metodika: hod preko prepreke → lagano trčanje → više prepreka → promjena razmaka.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Prepreke moraju biti lagane, stabilne i sigurne; izbjegavati tvrde/visoke prepreke za početnike.</a:t>
            </a:r>
          </a:p>
          <a:p>
            <a:pPr>
              <a:spcAft>
                <a:spcPts val="900"/>
              </a:spcAft>
              <a:defRPr sz="1800">
                <a:solidFill>
                  <a:srgbClr val="192F36"/>
                </a:solidFill>
              </a:defRPr>
            </a:pPr>
            <a:r>
              <a:t>• Zadatak: „Preskoči, nastavi trčati i zadrži smjer.“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4280" y="6437376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6267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Zelena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</TotalTime>
  <Words>2369</Words>
  <Application>Microsoft Office PowerPoint</Application>
  <PresentationFormat>Široki zaslon</PresentationFormat>
  <Paragraphs>248</Paragraphs>
  <Slides>32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Trebuchet MS</vt:lpstr>
      <vt:lpstr>Wingdings 3</vt:lpstr>
      <vt:lpstr>Faseta</vt:lpstr>
      <vt:lpstr>Suvremeni pristup u nastavi tjelesne i zdravstvene kulture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subject/>
  <dc:creator>Saša</dc:creator>
  <cp:keywords/>
  <dc:description>generated using python-pptx</dc:description>
  <cp:lastModifiedBy>Saša</cp:lastModifiedBy>
  <cp:revision>9</cp:revision>
  <dcterms:created xsi:type="dcterms:W3CDTF">2013-01-27T09:14:16Z</dcterms:created>
  <dcterms:modified xsi:type="dcterms:W3CDTF">2026-08-29T08:55:29Z</dcterms:modified>
  <cp:category/>
</cp:coreProperties>
</file>