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7" r:id="rId3"/>
    <p:sldId id="275" r:id="rId4"/>
    <p:sldId id="276" r:id="rId5"/>
    <p:sldId id="313" r:id="rId6"/>
    <p:sldId id="257" r:id="rId7"/>
    <p:sldId id="312" r:id="rId8"/>
    <p:sldId id="303" r:id="rId9"/>
    <p:sldId id="304" r:id="rId10"/>
    <p:sldId id="259" r:id="rId11"/>
    <p:sldId id="306" r:id="rId12"/>
    <p:sldId id="307" r:id="rId13"/>
    <p:sldId id="308" r:id="rId14"/>
    <p:sldId id="309" r:id="rId15"/>
    <p:sldId id="310" r:id="rId16"/>
    <p:sldId id="314" r:id="rId17"/>
    <p:sldId id="315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6" r:id="rId26"/>
    <p:sldId id="327" r:id="rId27"/>
    <p:sldId id="328" r:id="rId28"/>
    <p:sldId id="329" r:id="rId29"/>
    <p:sldId id="332" r:id="rId30"/>
    <p:sldId id="270" r:id="rId31"/>
    <p:sldId id="333" r:id="rId32"/>
  </p:sldIdLst>
  <p:sldSz cx="12192000" cy="6858000"/>
  <p:notesSz cx="6881813" cy="100028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A8C"/>
    <a:srgbClr val="F7C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7544" autoAdjust="0"/>
  </p:normalViewPr>
  <p:slideViewPr>
    <p:cSldViewPr snapToGrid="0">
      <p:cViewPr varScale="1">
        <p:scale>
          <a:sx n="65" d="100"/>
          <a:sy n="65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razgovaranje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6"/>
                <c:pt idx="0">
                  <c:v>ni s kim</c:v>
                </c:pt>
                <c:pt idx="1">
                  <c:v>roditelji</c:v>
                </c:pt>
                <c:pt idx="2">
                  <c:v>prijatelji</c:v>
                </c:pt>
                <c:pt idx="3">
                  <c:v>sestra,brat</c:v>
                </c:pt>
                <c:pt idx="4">
                  <c:v>uč,ped, razr</c:v>
                </c:pt>
                <c:pt idx="5">
                  <c:v>ostali-obitelj, ljubimci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15</c:v>
                </c:pt>
                <c:pt idx="1">
                  <c:v>13</c:v>
                </c:pt>
                <c:pt idx="2">
                  <c:v>19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58</c:v>
                </c:pt>
                <c:pt idx="1">
                  <c:v>27</c:v>
                </c:pt>
                <c:pt idx="2">
                  <c:v>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Učenje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6"/>
                <c:pt idx="0">
                  <c:v>ništa</c:v>
                </c:pt>
                <c:pt idx="1">
                  <c:v>manje od 1 h</c:v>
                </c:pt>
                <c:pt idx="2">
                  <c:v>1h</c:v>
                </c:pt>
                <c:pt idx="3">
                  <c:v>2 h</c:v>
                </c:pt>
                <c:pt idx="4">
                  <c:v>3 h</c:v>
                </c:pt>
                <c:pt idx="5">
                  <c:v>4 i više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</c:v>
                </c:pt>
                <c:pt idx="1">
                  <c:v>12</c:v>
                </c:pt>
                <c:pt idx="2">
                  <c:v>26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Učenje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Isto</c:v>
                </c:pt>
                <c:pt idx="1">
                  <c:v>Svaki dan</c:v>
                </c:pt>
                <c:pt idx="2">
                  <c:v>više od sada</c:v>
                </c:pt>
                <c:pt idx="3">
                  <c:v>po ljeti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25</c:v>
                </c:pt>
                <c:pt idx="1">
                  <c:v>20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5212664992962839"/>
          <c:y val="0.23732102631420493"/>
          <c:w val="0.14062697325877743"/>
          <c:h val="0.4344567119355011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zbog novih predmeta</c:v>
                </c:pt>
                <c:pt idx="1">
                  <c:v>hol, kat, ormarići, novi prostor,  novi prijatelji</c:v>
                </c:pt>
                <c:pt idx="2">
                  <c:v>veći, stariji</c:v>
                </c:pt>
                <c:pt idx="3">
                  <c:v>ostat ćemo zajedno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9</c:v>
                </c:pt>
                <c:pt idx="1">
                  <c:v>19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Stupac2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zbog novih predmeta</c:v>
                </c:pt>
                <c:pt idx="1">
                  <c:v>hol, kat, ormarići, novi prostor,  novi prijatelji</c:v>
                </c:pt>
                <c:pt idx="2">
                  <c:v>veći, stariji</c:v>
                </c:pt>
                <c:pt idx="3">
                  <c:v>ostat ćemo zajedno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stogi učitelji</c:v>
                </c:pt>
                <c:pt idx="1">
                  <c:v>viša očekivanja</c:v>
                </c:pt>
                <c:pt idx="2">
                  <c:v>više ispitivanja, više učenja</c:v>
                </c:pt>
                <c:pt idx="3">
                  <c:v>rastanak od učiteljice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98903507636729E-2"/>
          <c:y val="3.7917814381351202E-2"/>
          <c:w val="0.77437125361658199"/>
          <c:h val="0.93048400696752276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nedovoljne ocjene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</c:v>
                </c:pt>
                <c:pt idx="1">
                  <c:v>12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4"/>
              <c:layout>
                <c:manualLayout>
                  <c:x val="4.4988674406290868E-2"/>
                  <c:y val="0.100301309128727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613269217980049E-3"/>
                  <c:y val="0.1893245594894191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6"/>
                <c:pt idx="0">
                  <c:v>ništa</c:v>
                </c:pt>
                <c:pt idx="1">
                  <c:v>manje od 1 h</c:v>
                </c:pt>
                <c:pt idx="2">
                  <c:v>1 h</c:v>
                </c:pt>
                <c:pt idx="3">
                  <c:v>2h</c:v>
                </c:pt>
                <c:pt idx="4">
                  <c:v>3h</c:v>
                </c:pt>
                <c:pt idx="5">
                  <c:v>4 i više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30</c:v>
                </c:pt>
                <c:pt idx="1">
                  <c:v>40</c:v>
                </c:pt>
                <c:pt idx="2">
                  <c:v>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6311A45A-642E-41A7-B27A-5B102C56BA90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5C042BA3-FEBA-42DA-8365-B6CDA28B3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672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7D8E8FF4-5555-4EDF-9D59-7E654734DF55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9EF00092-E01F-4F51-8753-AA294A218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75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0092-E01F-4F51-8753-AA294A218F2A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619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0092-E01F-4F51-8753-AA294A218F2A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526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F59-8061-4A6E-8F57-21F772996468}" type="datetime1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58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6C2D-B736-463D-A1D1-A316161A1330}" type="datetime1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803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AD40-61E1-48BF-9837-EE85C581E24F}" type="datetime1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273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540-77FB-4ABB-8DC7-BD3D84471C48}" type="datetime1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107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608D-86C8-4582-BD2B-6C1094D86FDF}" type="datetime1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87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9F09-B252-4F59-8465-C152C23994F6}" type="datetime1">
              <a:rPr lang="hr-HR" smtClean="0"/>
              <a:t>17.9.2024.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82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937-AFE3-428E-A93C-C59DFF900F6E}" type="datetime1">
              <a:rPr lang="hr-HR" smtClean="0"/>
              <a:t>17.9.2024.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16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769-29C4-49BA-97E4-F87A541DD904}" type="datetime1">
              <a:rPr lang="hr-HR" smtClean="0"/>
              <a:t>17.9.2024.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8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6D9B-E11A-45BE-A77B-CED3899E3E9A}" type="datetime1">
              <a:rPr lang="hr-HR" smtClean="0"/>
              <a:t>17.9.2024.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94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6C5-950E-4A74-AF9E-3BD7700EF76F}" type="datetime1">
              <a:rPr lang="hr-HR" smtClean="0"/>
              <a:t>17.9.2024.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655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92A-D901-4987-8461-8DF64FD23EE5}" type="datetime1">
              <a:rPr lang="hr-HR" smtClean="0"/>
              <a:t>17.9.2024.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31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3FB36-40F9-4E79-B5E0-892F49BF302D}" type="datetime1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D3D7E-5B99-4394-B64A-8BD126C381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58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526473"/>
            <a:ext cx="9144000" cy="298349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b="1" dirty="0" smtClean="0"/>
              <a:t>Prijelaz učenika u predmetnu nastavu -</a:t>
            </a:r>
            <a:br>
              <a:rPr lang="hr-HR" b="1" dirty="0" smtClean="0"/>
            </a:br>
            <a:r>
              <a:rPr lang="hr-HR" b="1" dirty="0" smtClean="0"/>
              <a:t>promjene koje nas/njih čekaju</a:t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61768" y="4560683"/>
            <a:ext cx="9144000" cy="1655762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hr-HR" dirty="0" smtClean="0"/>
              <a:t>Priredila Pedagoginja: dr.sc. Zdenka Brebrić</a:t>
            </a:r>
          </a:p>
          <a:p>
            <a:r>
              <a:rPr lang="hr-HR" dirty="0" smtClean="0"/>
              <a:t>Roditeljski </a:t>
            </a:r>
            <a:r>
              <a:rPr lang="hr-HR" dirty="0" smtClean="0"/>
              <a:t>sastanak</a:t>
            </a:r>
          </a:p>
          <a:p>
            <a:r>
              <a:rPr lang="hr-HR" dirty="0" smtClean="0"/>
              <a:t>Sat razrednika</a:t>
            </a:r>
          </a:p>
          <a:p>
            <a:r>
              <a:rPr lang="hr-HR" smtClean="0"/>
              <a:t>Osobni podsjetnik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2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1049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4000" b="1" dirty="0"/>
              <a:t>Pedagoški </a:t>
            </a:r>
            <a:r>
              <a:rPr lang="hr-HR" sz="4000" b="1" dirty="0" smtClean="0"/>
              <a:t>podsjetnik, razvojne faze (</a:t>
            </a:r>
            <a:r>
              <a:rPr lang="hr-HR" sz="4000" b="1" dirty="0" err="1" smtClean="0"/>
              <a:t>Berk</a:t>
            </a:r>
            <a:r>
              <a:rPr lang="hr-HR" sz="4000" b="1" dirty="0" smtClean="0"/>
              <a:t>, 2008.)</a:t>
            </a:r>
            <a:endParaRPr lang="hr-HR" sz="4000" b="1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738188" y="2528134"/>
            <a:ext cx="5157787" cy="4329866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PRENATALNO RAZDOBLJE</a:t>
            </a:r>
          </a:p>
          <a:p>
            <a:r>
              <a:rPr lang="pl-PL" dirty="0" smtClean="0"/>
              <a:t>od začeća - rođenja (38 tjedana )</a:t>
            </a:r>
          </a:p>
          <a:p>
            <a:r>
              <a:rPr lang="hr-HR" b="1" dirty="0" smtClean="0"/>
              <a:t>DOJENAČKA DOB I NAJRANIJE DJETINJSTVO</a:t>
            </a:r>
          </a:p>
          <a:p>
            <a:r>
              <a:rPr lang="hr-HR" dirty="0" smtClean="0"/>
              <a:t>Od rođenja do 2. godine</a:t>
            </a:r>
          </a:p>
          <a:p>
            <a:r>
              <a:rPr lang="hr-HR" b="1" dirty="0" smtClean="0"/>
              <a:t> RANO DJETINSTVO </a:t>
            </a:r>
            <a:r>
              <a:rPr lang="hr-HR" dirty="0" smtClean="0"/>
              <a:t>(period malog djeteta)</a:t>
            </a:r>
          </a:p>
          <a:p>
            <a:r>
              <a:rPr lang="hr-HR" dirty="0" smtClean="0"/>
              <a:t>Od 2. do 6. godine</a:t>
            </a:r>
          </a:p>
          <a:p>
            <a:r>
              <a:rPr lang="hr-HR" b="1" dirty="0" smtClean="0"/>
              <a:t>SREDNJE DJETINJSTVO </a:t>
            </a:r>
            <a:r>
              <a:rPr lang="hr-HR" dirty="0" smtClean="0"/>
              <a:t>(školska dob)</a:t>
            </a:r>
          </a:p>
          <a:p>
            <a:r>
              <a:rPr lang="hr-HR" dirty="0" smtClean="0"/>
              <a:t>Od 6. do 11. godine</a:t>
            </a:r>
          </a:p>
          <a:p>
            <a:endParaRPr lang="hr-HR" dirty="0" smtClean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hr-HR" dirty="0" smtClean="0"/>
              <a:t> ( </a:t>
            </a:r>
            <a:r>
              <a:rPr lang="hr-HR" dirty="0" err="1" smtClean="0"/>
              <a:t>ber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>
          <a:xfrm>
            <a:off x="6172200" y="1681163"/>
            <a:ext cx="5183188" cy="4952112"/>
          </a:xfrm>
          <a:pattFill prst="smConfetti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77500" lnSpcReduction="20000"/>
          </a:bodyPr>
          <a:lstStyle/>
          <a:p>
            <a:r>
              <a:rPr lang="hr-HR" sz="3100" b="1" dirty="0" smtClean="0"/>
              <a:t> PUBERTET</a:t>
            </a:r>
          </a:p>
          <a:p>
            <a:r>
              <a:rPr lang="hr-HR" dirty="0" smtClean="0"/>
              <a:t>Od 11. do 15. godine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b="1" dirty="0" smtClean="0"/>
              <a:t>ADOLESCENCIJA</a:t>
            </a:r>
          </a:p>
          <a:p>
            <a:r>
              <a:rPr lang="hr-HR" dirty="0" smtClean="0"/>
              <a:t>Od 15. do 20. godine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b="1" dirty="0" smtClean="0"/>
              <a:t>RANA ODRASLA DOB</a:t>
            </a:r>
          </a:p>
          <a:p>
            <a:r>
              <a:rPr lang="hr-HR" dirty="0" smtClean="0"/>
              <a:t>Od 20. do 40. godine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b="1" dirty="0" smtClean="0"/>
              <a:t>SREDNJA (zrela) ODRASLA DOB</a:t>
            </a:r>
          </a:p>
          <a:p>
            <a:r>
              <a:rPr lang="hr-HR" dirty="0" smtClean="0"/>
              <a:t>Od 40. do 60. godine</a:t>
            </a:r>
          </a:p>
          <a:p>
            <a:endParaRPr lang="hr-HR" dirty="0" smtClean="0"/>
          </a:p>
          <a:p>
            <a:r>
              <a:rPr lang="hr-HR" b="1" dirty="0" smtClean="0"/>
              <a:t>KASNA ZRELA DOB </a:t>
            </a:r>
            <a:r>
              <a:rPr lang="hr-HR" dirty="0" smtClean="0"/>
              <a:t>&gt; 60. godine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Gdje su sad?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 smtClean="0"/>
              <a:t>Mirna faza</a:t>
            </a:r>
          </a:p>
          <a:p>
            <a:r>
              <a:rPr lang="hr-HR" dirty="0" smtClean="0"/>
              <a:t>Kod </a:t>
            </a:r>
            <a:r>
              <a:rPr lang="hr-HR" dirty="0"/>
              <a:t>djece se u tom razdoblju razvijaju najrazličitiji interesi i aktivnosti kao što su: knjige, znanost, sport, prijatelji i sl. </a:t>
            </a:r>
          </a:p>
          <a:p>
            <a:r>
              <a:rPr lang="hr-HR" dirty="0"/>
              <a:t>Izbjegava se suprotni spol-najčešće druženje samo s vršnjacima istog spola. </a:t>
            </a:r>
          </a:p>
          <a:p>
            <a:r>
              <a:rPr lang="hr-HR" dirty="0"/>
              <a:t>Kako mogu biti dobar </a:t>
            </a:r>
            <a:r>
              <a:rPr lang="hr-HR" dirty="0" smtClean="0"/>
              <a:t>u onome </a:t>
            </a:r>
            <a:r>
              <a:rPr lang="hr-HR" dirty="0"/>
              <a:t>što radim? </a:t>
            </a:r>
          </a:p>
          <a:p>
            <a:r>
              <a:rPr lang="hr-HR" dirty="0"/>
              <a:t>Bitni su </a:t>
            </a:r>
            <a:r>
              <a:rPr lang="hr-HR" dirty="0" err="1"/>
              <a:t>prototipi</a:t>
            </a:r>
            <a:r>
              <a:rPr lang="hr-HR" dirty="0"/>
              <a:t> i uzori, bliskost s okolinom u susjedstvu i školi, uči se prijateljstvu, timskoj igri, vještinama i </a:t>
            </a:r>
            <a:r>
              <a:rPr lang="hr-HR" dirty="0" err="1"/>
              <a:t>samoprocjeni</a:t>
            </a:r>
            <a:endParaRPr lang="hr-HR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5" y="2425699"/>
            <a:ext cx="5003618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5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Pedagoški podsjetnik -Gdje će uskoro biti?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42" y="2794000"/>
            <a:ext cx="4636245" cy="287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Pubertet/adolescencija</a:t>
            </a:r>
          </a:p>
          <a:p>
            <a:pPr marL="0" indent="0">
              <a:buNone/>
            </a:pPr>
            <a:r>
              <a:rPr lang="hr-HR" b="1" dirty="0" smtClean="0"/>
              <a:t>  </a:t>
            </a:r>
          </a:p>
          <a:p>
            <a:r>
              <a:rPr lang="hr-HR" dirty="0" smtClean="0"/>
              <a:t>KONFUZIJA </a:t>
            </a:r>
            <a:r>
              <a:rPr lang="hr-HR" dirty="0"/>
              <a:t>IDENTITETA Postizanje stabilnog osjećaja identiteta i usmjerenosti (osobno iskustvo uspjeha i prihvaćenosti) </a:t>
            </a:r>
            <a:endParaRPr lang="hr-HR" dirty="0" smtClean="0"/>
          </a:p>
          <a:p>
            <a:r>
              <a:rPr lang="hr-HR" dirty="0"/>
              <a:t>„Do sad su se bavili razumijevanjem svijeta oko sebe, a sad razumijevanju sebe samih”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44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hr-HR" b="1" dirty="0" smtClean="0"/>
              <a:t>Pubertet-osnovne značajke</a:t>
            </a:r>
            <a:endParaRPr lang="hr-HR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Zbog ubrzanog tjelesnog i intelektualnog razvoja koji su, među ostalim, posljedica promijenjenih životnih uvjeta u suvremenoj civilizaciji, smatra se da pubertet i adolescencija počinju sve ranije.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247390"/>
          </a:xfrm>
        </p:spPr>
        <p:txBody>
          <a:bodyPr>
            <a:normAutofit fontScale="55000" lnSpcReduction="20000"/>
          </a:bodyPr>
          <a:lstStyle/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504262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r>
              <a:rPr lang="hr-HR" dirty="0"/>
              <a:t>Kronološka dob početka i trajanja puberteta mijenja se od osobe do </a:t>
            </a:r>
            <a:r>
              <a:rPr lang="hr-HR" dirty="0" smtClean="0"/>
              <a:t>osobe</a:t>
            </a:r>
          </a:p>
          <a:p>
            <a:r>
              <a:rPr lang="hr-HR" dirty="0" err="1" smtClean="0">
                <a:solidFill>
                  <a:srgbClr val="FF0000"/>
                </a:solidFill>
              </a:rPr>
              <a:t>Predpubertet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/>
              <a:t>-</a:t>
            </a:r>
            <a:r>
              <a:rPr lang="hr-HR" dirty="0" smtClean="0"/>
              <a:t> </a:t>
            </a:r>
            <a:r>
              <a:rPr lang="hr-HR" dirty="0"/>
              <a:t>karakterizira ubrzan rast i pojava sekundarnih spolnih </a:t>
            </a:r>
            <a:r>
              <a:rPr lang="hr-HR" dirty="0" smtClean="0"/>
              <a:t>karakteristika.</a:t>
            </a:r>
            <a:endParaRPr lang="hr-HR" dirty="0"/>
          </a:p>
          <a:p>
            <a:pPr lvl="0"/>
            <a:r>
              <a:rPr lang="hr-HR" dirty="0">
                <a:solidFill>
                  <a:srgbClr val="FF0000"/>
                </a:solidFill>
              </a:rPr>
              <a:t>P</a:t>
            </a:r>
            <a:r>
              <a:rPr lang="hr-HR" dirty="0" smtClean="0">
                <a:solidFill>
                  <a:srgbClr val="FF0000"/>
                </a:solidFill>
              </a:rPr>
              <a:t>ubertet </a:t>
            </a:r>
            <a:r>
              <a:rPr lang="hr-HR" dirty="0">
                <a:solidFill>
                  <a:srgbClr val="FF0000"/>
                </a:solidFill>
              </a:rPr>
              <a:t>u užem smislu </a:t>
            </a:r>
            <a:r>
              <a:rPr lang="hr-HR" dirty="0" smtClean="0"/>
              <a:t>- karakterizira prve menstruacije </a:t>
            </a:r>
            <a:r>
              <a:rPr lang="hr-HR" dirty="0"/>
              <a:t>kod djevojčica i prve ejakulacije kod </a:t>
            </a:r>
            <a:r>
              <a:rPr lang="hr-HR" dirty="0" smtClean="0"/>
              <a:t>dječaka.</a:t>
            </a:r>
            <a:endParaRPr lang="hr-HR" dirty="0"/>
          </a:p>
          <a:p>
            <a:pPr lvl="0"/>
            <a:r>
              <a:rPr lang="hr-HR" dirty="0" err="1" smtClean="0">
                <a:solidFill>
                  <a:srgbClr val="FF0000"/>
                </a:solidFill>
              </a:rPr>
              <a:t>Postpubertet</a:t>
            </a:r>
            <a:r>
              <a:rPr lang="hr-HR" dirty="0"/>
              <a:t> </a:t>
            </a:r>
            <a:r>
              <a:rPr lang="hr-HR" dirty="0" smtClean="0"/>
              <a:t>- </a:t>
            </a:r>
            <a:r>
              <a:rPr lang="hr-HR" dirty="0"/>
              <a:t>završetak </a:t>
            </a:r>
            <a:r>
              <a:rPr lang="hr-HR" dirty="0" smtClean="0"/>
              <a:t> je teško </a:t>
            </a:r>
            <a:r>
              <a:rPr lang="hr-HR" dirty="0"/>
              <a:t>odrediti, a njegove su značajke zastoj u rastu, dok se fiziološko sazrijevanje spolnih organa </a:t>
            </a:r>
            <a:r>
              <a:rPr lang="hr-HR" dirty="0" smtClean="0"/>
              <a:t>nastavlja, puna seksualna zrelost i sposobnost za oplodnju predstavlja završno stanje ove faze.</a:t>
            </a:r>
          </a:p>
          <a:p>
            <a:endParaRPr lang="hr-HR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92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Citati za razmišljanje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„Kada </a:t>
            </a:r>
            <a:r>
              <a:rPr lang="hr-HR" dirty="0"/>
              <a:t>djeca postanu adolescentima, prekasno je za odgoj. Ono najvažnije djeca dobivaju od svojih roditelja tijekom 3. do 4. godine života. Tijekom sljedećih 6 do 7 godina, odgoj, osobni primjer te kvaliteta života koju im roditelji pružaju od velikog su utjecaja</a:t>
            </a:r>
            <a:r>
              <a:rPr lang="hr-HR" dirty="0" smtClean="0"/>
              <a:t>.”</a:t>
            </a:r>
          </a:p>
          <a:p>
            <a:pPr marL="0" indent="0">
              <a:buNone/>
            </a:pPr>
            <a:r>
              <a:rPr lang="hr-HR" dirty="0" smtClean="0"/>
              <a:t> (</a:t>
            </a:r>
            <a:r>
              <a:rPr lang="hr-HR" dirty="0"/>
              <a:t>J. </a:t>
            </a:r>
            <a:r>
              <a:rPr lang="hr-HR" dirty="0" err="1"/>
              <a:t>Juul</a:t>
            </a:r>
            <a:r>
              <a:rPr lang="hr-HR" dirty="0"/>
              <a:t>, Vaše kompetentno dijete</a:t>
            </a:r>
            <a:r>
              <a:rPr lang="hr-HR" dirty="0" smtClean="0"/>
              <a:t>)</a:t>
            </a:r>
          </a:p>
          <a:p>
            <a:endParaRPr lang="hr-HR" dirty="0"/>
          </a:p>
          <a:p>
            <a:r>
              <a:rPr lang="hr-HR" dirty="0" smtClean="0"/>
              <a:t>„Pubertet </a:t>
            </a:r>
            <a:r>
              <a:rPr lang="hr-HR" dirty="0"/>
              <a:t>je djelo prirode, a adolescencija djelo čovjeka</a:t>
            </a:r>
            <a:r>
              <a:rPr lang="hr-HR" dirty="0" smtClean="0"/>
              <a:t>.” </a:t>
            </a:r>
            <a:r>
              <a:rPr lang="hr-HR" dirty="0"/>
              <a:t>( </a:t>
            </a:r>
            <a:r>
              <a:rPr lang="hr-HR" dirty="0" err="1"/>
              <a:t>Blos</a:t>
            </a:r>
            <a:r>
              <a:rPr lang="hr-HR" dirty="0"/>
              <a:t>, prema Z. </a:t>
            </a:r>
            <a:r>
              <a:rPr lang="hr-HR" dirty="0" err="1"/>
              <a:t>Bastašić</a:t>
            </a:r>
            <a:r>
              <a:rPr lang="hr-HR" dirty="0"/>
              <a:t>, </a:t>
            </a:r>
            <a:r>
              <a:rPr lang="hr-HR" dirty="0" err="1"/>
              <a:t>Puberet</a:t>
            </a:r>
            <a:r>
              <a:rPr lang="hr-HR" dirty="0"/>
              <a:t> i adolescencija)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31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4275" y="1229193"/>
            <a:ext cx="7664335" cy="4042998"/>
          </a:xfrm>
          <a:prstGeom prst="rect">
            <a:avLst/>
          </a:prstGeom>
        </p:spPr>
      </p:pic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699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5. razred – vrijeme promjena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159" y="1965279"/>
            <a:ext cx="8261675" cy="4053384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3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Što su nam rekli </a:t>
            </a:r>
            <a:r>
              <a:rPr lang="hr-HR" b="1" dirty="0" err="1" smtClean="0"/>
              <a:t>petaši</a:t>
            </a:r>
            <a:r>
              <a:rPr lang="hr-HR" b="1" dirty="0" smtClean="0"/>
              <a:t>?</a:t>
            </a:r>
            <a:br>
              <a:rPr lang="hr-HR" b="1" dirty="0" smtClean="0"/>
            </a:br>
            <a:r>
              <a:rPr lang="hr-HR" b="1" dirty="0" smtClean="0"/>
              <a:t>S kim su pričali o 5. r. i od koga dobivali informacije?</a:t>
            </a:r>
            <a:endParaRPr lang="hr-HR" b="1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4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Koliko uče naši </a:t>
            </a:r>
            <a:r>
              <a:rPr lang="hr-HR" b="1" dirty="0" err="1" smtClean="0"/>
              <a:t>četvrtaši</a:t>
            </a:r>
            <a:r>
              <a:rPr lang="hr-HR" b="1" dirty="0" smtClean="0"/>
              <a:t>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endParaRPr lang="hr-HR" dirty="0"/>
          </a:p>
        </p:txBody>
      </p:sp>
      <p:graphicFrame>
        <p:nvGraphicFramePr>
          <p:cNvPr id="11" name="Grafikon 10"/>
          <p:cNvGraphicFramePr/>
          <p:nvPr>
            <p:extLst/>
          </p:nvPr>
        </p:nvGraphicFramePr>
        <p:xfrm>
          <a:off x="1141614" y="1449620"/>
          <a:ext cx="9210501" cy="51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zervirano mjesto podnožj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3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Koliko misle učiti u 5. razredu?</a:t>
            </a:r>
            <a:endParaRPr lang="hr-HR" b="1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67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Zašto sad ova tema?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V</a:t>
            </a:r>
            <a:r>
              <a:rPr lang="hr-HR" dirty="0" smtClean="0"/>
              <a:t>eć  se u 5. razredu pokazuju elementi ponašanja koji su prije bili karakteristični za učenike 7. razreda (otpor prema autoritetu,  bunt prema pravilima, neka neprimjerena ponašanja izvan i u školi, nemotiviranost za školski uspjeh i sl.).</a:t>
            </a:r>
          </a:p>
          <a:p>
            <a:r>
              <a:rPr lang="hr-HR" dirty="0" smtClean="0"/>
              <a:t>Praktičan razlog - školski uspjeh iz svih predmeta od 5. r. predstavlja jedan od elemenata za upis u sljedeću fazu školovanja tj. srednjoškolsko obrazovanje.</a:t>
            </a:r>
          </a:p>
          <a:p>
            <a:r>
              <a:rPr lang="hr-HR" dirty="0" smtClean="0"/>
              <a:t>Iskazi učenika, ali i istraživanja koja govore o problemima pri prijelazu na novi način poučavanja u predmetnoj nastavi te pad školskog uspjeha u 5. razredu.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10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Raduju li se 5. razredu?</a:t>
            </a:r>
            <a:endParaRPr lang="hr-HR" b="1" dirty="0"/>
          </a:p>
        </p:txBody>
      </p:sp>
      <p:graphicFrame>
        <p:nvGraphicFramePr>
          <p:cNvPr id="12" name="Rezervirano mjesto sadržaja 11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1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Razlozi za radost?</a:t>
            </a:r>
            <a:endParaRPr lang="hr-HR" b="1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6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Razlozi za </a:t>
            </a:r>
            <a:r>
              <a:rPr lang="hr-HR" b="1" dirty="0" err="1" smtClean="0"/>
              <a:t>neradovanje</a:t>
            </a:r>
            <a:r>
              <a:rPr lang="hr-HR" b="1" dirty="0" smtClean="0"/>
              <a:t>?</a:t>
            </a:r>
            <a:endParaRPr lang="hr-HR" b="1" dirty="0"/>
          </a:p>
        </p:txBody>
      </p:sp>
      <p:graphicFrame>
        <p:nvGraphicFramePr>
          <p:cNvPr id="13" name="Rezervirano mjesto sadržaja 12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0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su rekli učenici 5. razreda na kraju polugodišta?</a:t>
            </a:r>
            <a:endParaRPr lang="hr-HR" b="1" dirty="0"/>
          </a:p>
        </p:txBody>
      </p:sp>
      <p:sp>
        <p:nvSpPr>
          <p:cNvPr id="19" name="Rezervirano mjesto teksta 18"/>
          <p:cNvSpPr>
            <a:spLocks noGrp="1"/>
          </p:cNvSpPr>
          <p:nvPr>
            <p:ph type="body" idx="1"/>
          </p:nvPr>
        </p:nvSpPr>
        <p:spPr>
          <a:xfrm>
            <a:off x="6197601" y="1569678"/>
            <a:ext cx="5157787" cy="823912"/>
          </a:xfrm>
        </p:spPr>
        <p:txBody>
          <a:bodyPr/>
          <a:lstStyle/>
          <a:p>
            <a:r>
              <a:rPr lang="hr-HR" dirty="0" smtClean="0"/>
              <a:t>Nedovoljne ocjene na polugodištu 5.r.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edovoljne ocjene na polugodištu?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20" name="Rezervirano mjesto teksta 19"/>
          <p:cNvSpPr>
            <a:spLocks noGrp="1"/>
          </p:cNvSpPr>
          <p:nvPr>
            <p:ph type="body" sz="quarter" idx="3"/>
          </p:nvPr>
        </p:nvSpPr>
        <p:spPr>
          <a:xfrm>
            <a:off x="683376" y="1626525"/>
            <a:ext cx="5183188" cy="823912"/>
          </a:xfrm>
        </p:spPr>
        <p:txBody>
          <a:bodyPr/>
          <a:lstStyle/>
          <a:p>
            <a:r>
              <a:rPr lang="hr-HR" dirty="0" smtClean="0"/>
              <a:t>Uče li više ili manje nego u 4. r.?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18" name="Grafikon 17"/>
          <p:cNvGraphicFramePr/>
          <p:nvPr>
            <p:extLst/>
          </p:nvPr>
        </p:nvGraphicFramePr>
        <p:xfrm>
          <a:off x="6197600" y="2505075"/>
          <a:ext cx="5157787" cy="417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" name="Rezervirano mjesto sadržaja 2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32510" y="2505075"/>
            <a:ext cx="5865090" cy="41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Učenje</a:t>
            </a:r>
            <a:endParaRPr lang="hr-HR" b="1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Koliko se učilo u 4. r.?</a:t>
            </a:r>
            <a:endParaRPr lang="hr-HR" dirty="0"/>
          </a:p>
        </p:txBody>
      </p:sp>
      <p:graphicFrame>
        <p:nvGraphicFramePr>
          <p:cNvPr id="13" name="Rezervirano mjesto sadržaja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6172200" y="1344393"/>
            <a:ext cx="5183188" cy="823912"/>
          </a:xfrm>
        </p:spPr>
        <p:txBody>
          <a:bodyPr/>
          <a:lstStyle/>
          <a:p>
            <a:r>
              <a:rPr lang="hr-HR" dirty="0" smtClean="0"/>
              <a:t>             Koliko u 5. r.?</a:t>
            </a:r>
            <a:endParaRPr lang="hr-HR" dirty="0"/>
          </a:p>
        </p:txBody>
      </p:sp>
      <p:pic>
        <p:nvPicPr>
          <p:cNvPr id="14" name="Rezervirano mjesto sadržaja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20181" y="2495471"/>
            <a:ext cx="5020888" cy="3860879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4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Završna ocjena učenika 5. i 4. razreda  23./24. god.</a:t>
            </a:r>
            <a:endParaRPr lang="hr-HR" b="1" dirty="0"/>
          </a:p>
        </p:txBody>
      </p:sp>
      <p:graphicFrame>
        <p:nvGraphicFramePr>
          <p:cNvPr id="8" name="Rezervirano mjesto sadržaja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02410"/>
              </p:ext>
            </p:extLst>
          </p:nvPr>
        </p:nvGraphicFramePr>
        <p:xfrm>
          <a:off x="838200" y="1991031"/>
          <a:ext cx="4544961" cy="473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2372599384"/>
              </p:ext>
            </p:extLst>
          </p:nvPr>
        </p:nvGraphicFramePr>
        <p:xfrm>
          <a:off x="6280879" y="2278504"/>
          <a:ext cx="5516380" cy="407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85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Česti savjeti </a:t>
            </a:r>
            <a:r>
              <a:rPr lang="hr-HR" b="1" dirty="0"/>
              <a:t>učenika </a:t>
            </a:r>
            <a:r>
              <a:rPr lang="hr-HR" b="1" dirty="0" smtClean="0"/>
              <a:t>na završetku 5</a:t>
            </a:r>
            <a:r>
              <a:rPr lang="hr-HR" b="1" dirty="0"/>
              <a:t>. </a:t>
            </a:r>
            <a:r>
              <a:rPr lang="hr-HR" b="1" dirty="0" smtClean="0"/>
              <a:t>razreda za buduće </a:t>
            </a:r>
            <a:r>
              <a:rPr lang="hr-HR" b="1" dirty="0" err="1" smtClean="0"/>
              <a:t>petaše</a:t>
            </a:r>
            <a:r>
              <a:rPr lang="hr-HR" b="1" dirty="0" smtClean="0"/>
              <a:t>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1014413" y="1269207"/>
            <a:ext cx="5157787" cy="82391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4" name="Rezervirano mjesto sadržaja 23"/>
          <p:cNvSpPr>
            <a:spLocks noGrp="1"/>
          </p:cNvSpPr>
          <p:nvPr>
            <p:ph sz="half" idx="2"/>
          </p:nvPr>
        </p:nvSpPr>
        <p:spPr>
          <a:xfrm>
            <a:off x="839788" y="2093119"/>
            <a:ext cx="5157787" cy="46283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dirty="0" smtClean="0"/>
              <a:t>Ne </a:t>
            </a:r>
            <a:r>
              <a:rPr lang="hr-HR" dirty="0"/>
              <a:t>bojati </a:t>
            </a:r>
            <a:r>
              <a:rPr lang="hr-HR" dirty="0" smtClean="0"/>
              <a:t>se.</a:t>
            </a:r>
          </a:p>
          <a:p>
            <a:pPr lvl="0"/>
            <a:r>
              <a:rPr lang="hr-HR" dirty="0" smtClean="0"/>
              <a:t>Više učiti.</a:t>
            </a:r>
          </a:p>
          <a:p>
            <a:pPr lvl="0"/>
            <a:r>
              <a:rPr lang="hr-HR" dirty="0" smtClean="0"/>
              <a:t>Učiti </a:t>
            </a:r>
            <a:r>
              <a:rPr lang="hr-HR" dirty="0"/>
              <a:t>svaki </a:t>
            </a:r>
            <a:r>
              <a:rPr lang="hr-HR" dirty="0" smtClean="0"/>
              <a:t>dan.</a:t>
            </a:r>
          </a:p>
          <a:p>
            <a:pPr lvl="0"/>
            <a:r>
              <a:rPr lang="hr-HR" dirty="0" smtClean="0"/>
              <a:t>Puno učiti geografiju </a:t>
            </a:r>
            <a:r>
              <a:rPr lang="hr-HR" dirty="0"/>
              <a:t>kod </a:t>
            </a:r>
            <a:r>
              <a:rPr lang="hr-HR" dirty="0" smtClean="0"/>
              <a:t>učitelja.</a:t>
            </a:r>
            <a:endParaRPr lang="hr-HR" dirty="0"/>
          </a:p>
          <a:p>
            <a:r>
              <a:rPr lang="hr-HR" dirty="0"/>
              <a:t>Ako </a:t>
            </a:r>
            <a:r>
              <a:rPr lang="hr-HR" dirty="0" smtClean="0"/>
              <a:t> se dobije jedinica, ići </a:t>
            </a:r>
            <a:r>
              <a:rPr lang="hr-HR" dirty="0"/>
              <a:t>na </a:t>
            </a:r>
            <a:r>
              <a:rPr lang="hr-HR" dirty="0" smtClean="0"/>
              <a:t>dopunsku.</a:t>
            </a:r>
          </a:p>
          <a:p>
            <a:r>
              <a:rPr lang="hr-HR" dirty="0" smtClean="0"/>
              <a:t>Pisati redovito zadaće</a:t>
            </a:r>
            <a:r>
              <a:rPr lang="hr-HR" dirty="0"/>
              <a:t>.</a:t>
            </a:r>
            <a:endParaRPr lang="hr-HR" dirty="0" smtClean="0"/>
          </a:p>
          <a:p>
            <a:r>
              <a:rPr lang="hr-HR" dirty="0" smtClean="0"/>
              <a:t>Pokazati </a:t>
            </a:r>
            <a:r>
              <a:rPr lang="hr-HR" dirty="0"/>
              <a:t>se odmah na </a:t>
            </a:r>
            <a:r>
              <a:rPr lang="hr-HR" dirty="0" smtClean="0"/>
              <a:t>početku.</a:t>
            </a:r>
          </a:p>
          <a:p>
            <a:r>
              <a:rPr lang="hr-HR" dirty="0" smtClean="0"/>
              <a:t> </a:t>
            </a:r>
            <a:r>
              <a:rPr lang="hr-HR" dirty="0"/>
              <a:t>Izbjegavati </a:t>
            </a:r>
            <a:r>
              <a:rPr lang="hr-HR" dirty="0" smtClean="0"/>
              <a:t>tučnjave.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Biti u SIP-u- dobro je pomagati, a nekad niste na nastavi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37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5. razred- vrijeme promjena-zaključno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Novi razrednici</a:t>
            </a:r>
          </a:p>
          <a:p>
            <a:r>
              <a:rPr lang="hr-HR" dirty="0" smtClean="0"/>
              <a:t>Novi nastavni predmeti i učitelji</a:t>
            </a:r>
          </a:p>
          <a:p>
            <a:r>
              <a:rPr lang="hr-HR" dirty="0" smtClean="0"/>
              <a:t>Novo socijalno okružje</a:t>
            </a:r>
          </a:p>
          <a:p>
            <a:r>
              <a:rPr lang="hr-HR" dirty="0" smtClean="0"/>
              <a:t>Zahtjevniji nastavni sadržaji</a:t>
            </a:r>
          </a:p>
          <a:p>
            <a:r>
              <a:rPr lang="hr-HR" dirty="0" smtClean="0"/>
              <a:t>Zahtjevniji kriteriji ocjenjivanja</a:t>
            </a:r>
          </a:p>
          <a:p>
            <a:r>
              <a:rPr lang="hr-HR" dirty="0" smtClean="0"/>
              <a:t>Veća očekivanja i roditelja i učitelja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2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Učenje- ključna promjena –najvažnija pravila učenja- stepenice za petice</a:t>
            </a:r>
            <a:endParaRPr lang="hr-HR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730" y="2685143"/>
            <a:ext cx="3779020" cy="211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83" y="2830286"/>
            <a:ext cx="4378617" cy="187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0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Stepenice za petice- neka pravila učenja</a:t>
            </a:r>
            <a:endParaRPr lang="hr-HR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 </a:t>
            </a:r>
          </a:p>
          <a:p>
            <a:pPr lvl="0"/>
            <a:r>
              <a:rPr lang="hr-HR" dirty="0"/>
              <a:t>Učiti uvijek u isto vrijeme i na istom </a:t>
            </a:r>
            <a:r>
              <a:rPr lang="hr-HR" dirty="0" smtClean="0"/>
              <a:t>mjestu.</a:t>
            </a:r>
            <a:endParaRPr lang="hr-HR" dirty="0"/>
          </a:p>
          <a:p>
            <a:pPr lvl="0"/>
            <a:r>
              <a:rPr lang="hr-HR" dirty="0"/>
              <a:t>Učiti prvo sadržaje koje se imalo taj dan jer je manje </a:t>
            </a:r>
            <a:r>
              <a:rPr lang="hr-HR" dirty="0" smtClean="0"/>
              <a:t>zaboravljanje.</a:t>
            </a:r>
            <a:endParaRPr lang="hr-HR" dirty="0"/>
          </a:p>
          <a:p>
            <a:pPr lvl="0"/>
            <a:r>
              <a:rPr lang="hr-HR" dirty="0"/>
              <a:t>Učiti s olovkom u ruci i raditi bilješke- </a:t>
            </a:r>
            <a:r>
              <a:rPr lang="hr-HR" dirty="0" err="1"/>
              <a:t>skriptice</a:t>
            </a:r>
            <a:r>
              <a:rPr lang="hr-HR" dirty="0"/>
              <a:t>, umne </a:t>
            </a:r>
            <a:r>
              <a:rPr lang="hr-HR" dirty="0" smtClean="0"/>
              <a:t>mape.</a:t>
            </a:r>
            <a:endParaRPr lang="hr-HR" dirty="0"/>
          </a:p>
          <a:p>
            <a:pPr lvl="0"/>
            <a:r>
              <a:rPr lang="hr-HR" dirty="0"/>
              <a:t>Redovito ponavljati nastavne </a:t>
            </a:r>
            <a:r>
              <a:rPr lang="hr-HR" dirty="0" smtClean="0"/>
              <a:t>sadržaje.</a:t>
            </a:r>
            <a:endParaRPr lang="hr-HR" dirty="0"/>
          </a:p>
          <a:p>
            <a:pPr lvl="0"/>
            <a:r>
              <a:rPr lang="hr-HR" dirty="0"/>
              <a:t>Sadržaji koji se moraju «pamtiti» (godine, pravila, formule, riječi iz stranog jezika uvijek ponoviti prije spavanja</a:t>
            </a:r>
            <a:r>
              <a:rPr lang="hr-HR" dirty="0" smtClean="0"/>
              <a:t>).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r-HR" dirty="0"/>
              <a:t>Raditi vlastite mentalne mape (izdvajati ključne riječi, koristiti neke mnemotehničke znakove za lakše zapamćivanje: vlastite šifre, prva slova u riječi i sl</a:t>
            </a:r>
            <a:r>
              <a:rPr lang="hr-HR" dirty="0" smtClean="0"/>
              <a:t>.).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Imati red na radnom stolu i maknuti stvari koje ometaju </a:t>
            </a:r>
            <a:r>
              <a:rPr lang="hr-HR" dirty="0" smtClean="0"/>
              <a:t>pozornost.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Kad </a:t>
            </a:r>
            <a:r>
              <a:rPr lang="hr-HR" dirty="0" smtClean="0"/>
              <a:t>iskušaju </a:t>
            </a:r>
            <a:r>
              <a:rPr lang="hr-HR" dirty="0"/>
              <a:t>ova pravila </a:t>
            </a:r>
            <a:r>
              <a:rPr lang="hr-HR" dirty="0" smtClean="0"/>
              <a:t>javiti </a:t>
            </a:r>
            <a:r>
              <a:rPr lang="hr-HR" dirty="0"/>
              <a:t>se pedagoginji za nove informacije o poboljšanju </a:t>
            </a:r>
            <a:r>
              <a:rPr lang="hr-HR" dirty="0" smtClean="0"/>
              <a:t>učenja.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 					</a:t>
            </a: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0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Cilj roditeljskog sastanka/ishodi koje želimo postići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Otvoriti temu, podsjetiti i razmišljati o razvojnim promjenama koje očekuju naše učenike, tj. vašu djecu u sljedećoj etapi života.</a:t>
            </a:r>
          </a:p>
          <a:p>
            <a:r>
              <a:rPr lang="hr-HR" dirty="0"/>
              <a:t>Osvijestiti važnost  našeg razmišljanja i pripreme za tu promjenu.</a:t>
            </a:r>
          </a:p>
          <a:p>
            <a:r>
              <a:rPr lang="hr-HR" dirty="0" smtClean="0"/>
              <a:t>Osvijestiti važnost uloge </a:t>
            </a:r>
            <a:r>
              <a:rPr lang="hr-HR" smtClean="0"/>
              <a:t>obitelji u </a:t>
            </a:r>
            <a:r>
              <a:rPr lang="hr-HR" dirty="0" smtClean="0"/>
              <a:t>tim promjenama.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Otvoriti temu o promjenama  u školi koje očekuju vašu djecu tj. naše učenike u predmetnoj nastavi- učenička razmišljanja/ istraživanje o stavovima učenika.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Vidjeti objektivnu situaciju u razlici u uspjehu u 4. i 5. razredu.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Omogućiti što bezbolniju prilagodbu na novi način školovanja: pravila učenja, savjeti sadašnjih učenika 5. razreda.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3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Citati za razmišljanje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„Kada </a:t>
            </a:r>
            <a:r>
              <a:rPr lang="hr-HR" dirty="0"/>
              <a:t>djeca postanu adolescentima, prekasno je za odgoj. Ono najvažnije djeca dobivaju od svojih roditelja tijekom 3. do 4. godine života. Tijekom sljedećih 6 do 7 godina, odgoj, osobni primjer te kvaliteta života koju im roditelji pružaju od velikog su utjecaja</a:t>
            </a:r>
            <a:r>
              <a:rPr lang="hr-HR" dirty="0" smtClean="0"/>
              <a:t>.”</a:t>
            </a:r>
          </a:p>
          <a:p>
            <a:pPr marL="0" indent="0">
              <a:buNone/>
            </a:pPr>
            <a:r>
              <a:rPr lang="hr-HR" dirty="0" smtClean="0"/>
              <a:t> (</a:t>
            </a:r>
            <a:r>
              <a:rPr lang="hr-HR" dirty="0"/>
              <a:t>J. </a:t>
            </a:r>
            <a:r>
              <a:rPr lang="hr-HR" dirty="0" err="1"/>
              <a:t>Juul</a:t>
            </a:r>
            <a:r>
              <a:rPr lang="hr-HR" dirty="0"/>
              <a:t>, Vaše kompetentno dijete</a:t>
            </a:r>
            <a:r>
              <a:rPr lang="hr-HR" dirty="0" smtClean="0"/>
              <a:t>)</a:t>
            </a:r>
          </a:p>
          <a:p>
            <a:endParaRPr lang="hr-HR" dirty="0"/>
          </a:p>
          <a:p>
            <a:r>
              <a:rPr lang="hr-HR" dirty="0" smtClean="0"/>
              <a:t>„Pubertet </a:t>
            </a:r>
            <a:r>
              <a:rPr lang="hr-HR" dirty="0"/>
              <a:t>je djelo prirode, a adolescencija djelo čovjeka</a:t>
            </a:r>
            <a:r>
              <a:rPr lang="hr-HR" dirty="0" smtClean="0"/>
              <a:t>.” </a:t>
            </a:r>
            <a:r>
              <a:rPr lang="hr-HR" dirty="0"/>
              <a:t>( </a:t>
            </a:r>
            <a:r>
              <a:rPr lang="hr-HR" dirty="0" err="1"/>
              <a:t>Blos</a:t>
            </a:r>
            <a:r>
              <a:rPr lang="hr-HR" dirty="0"/>
              <a:t>, prema Z. </a:t>
            </a:r>
            <a:r>
              <a:rPr lang="hr-HR" dirty="0" err="1"/>
              <a:t>Bastašić</a:t>
            </a:r>
            <a:r>
              <a:rPr lang="hr-HR" dirty="0"/>
              <a:t>, </a:t>
            </a:r>
            <a:r>
              <a:rPr lang="hr-HR" dirty="0" err="1"/>
              <a:t>Puberet</a:t>
            </a:r>
            <a:r>
              <a:rPr lang="hr-HR" dirty="0"/>
              <a:t> i adolescencija)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548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6945" y="2045719"/>
            <a:ext cx="7129633" cy="4005947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15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Pedagoški podsjetnik za roditelje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Uloga škole</a:t>
            </a:r>
          </a:p>
          <a:p>
            <a:endParaRPr lang="hr-HR" dirty="0" smtClean="0"/>
          </a:p>
          <a:p>
            <a:r>
              <a:rPr lang="hr-HR" dirty="0" smtClean="0"/>
              <a:t>Uloga obitelji</a:t>
            </a:r>
            <a:endParaRPr lang="hr-HR" dirty="0"/>
          </a:p>
          <a:p>
            <a:endParaRPr lang="hr-HR" dirty="0"/>
          </a:p>
          <a:p>
            <a:r>
              <a:rPr lang="hr-HR" dirty="0" smtClean="0"/>
              <a:t>Kako biti podrška svom djetetu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Pubertet i adolescencija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Konkretni napuci za sljedeću školsku godinu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97" y="1676399"/>
            <a:ext cx="4645640" cy="313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4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Uloga </a:t>
            </a:r>
            <a:r>
              <a:rPr lang="hr-HR" b="1" dirty="0" smtClean="0"/>
              <a:t>škole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101" y="1745614"/>
            <a:ext cx="7772400" cy="4679577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AutoShape 2" descr="Slikovni rezultat za Å¡k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874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hr-HR" b="1" dirty="0" smtClean="0"/>
              <a:t>Pedagoški podsjetnik- Najvažnije funkcije škole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Stjecanje znanja, vještina i formiranje stavova- uspješno učenje te prijelaz u sljedeću fazu školovanja ili u svijet rada</a:t>
            </a:r>
          </a:p>
          <a:p>
            <a:endParaRPr lang="hr-HR" dirty="0" smtClean="0"/>
          </a:p>
          <a:p>
            <a:r>
              <a:rPr lang="hr-HR" dirty="0" smtClean="0"/>
              <a:t>Socijalizacija- socijalne vještine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30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Uloga obitelji</a:t>
            </a:r>
            <a:endParaRPr lang="hr-HR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25" y="2162628"/>
            <a:ext cx="9442579" cy="367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7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Pedagoški podsjetnik- </a:t>
            </a:r>
            <a:r>
              <a:rPr lang="hr-HR" b="1"/>
              <a:t>Najvažnije </a:t>
            </a:r>
            <a:r>
              <a:rPr lang="hr-HR" b="1" smtClean="0"/>
              <a:t>funkcije obitelji</a:t>
            </a:r>
            <a:endParaRPr lang="hr-HR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Što obitelj znači</a:t>
            </a:r>
            <a:r>
              <a:rPr lang="hr-HR" dirty="0"/>
              <a:t> 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vi-VN" dirty="0" smtClean="0"/>
              <a:t>Obitelj</a:t>
            </a:r>
            <a:r>
              <a:rPr lang="hr-HR" dirty="0" smtClean="0"/>
              <a:t> je </a:t>
            </a:r>
            <a:r>
              <a:rPr lang="vi-VN" dirty="0" smtClean="0"/>
              <a:t>prva grupa </a:t>
            </a:r>
            <a:r>
              <a:rPr lang="vi-VN" dirty="0"/>
              <a:t>u kojoj se dijete nalazi nakon rođenja, u kojoj stječe </a:t>
            </a:r>
            <a:r>
              <a:rPr lang="vi-VN" dirty="0">
                <a:solidFill>
                  <a:srgbClr val="FF0000"/>
                </a:solidFill>
              </a:rPr>
              <a:t>prva iskustva, razvija svoje osobne potencijale i oblikuje stavove</a:t>
            </a:r>
            <a:r>
              <a:rPr lang="vi-VN" dirty="0"/>
              <a:t>. </a:t>
            </a:r>
            <a:endParaRPr lang="hr-HR" dirty="0"/>
          </a:p>
          <a:p>
            <a:r>
              <a:rPr lang="hr-HR" dirty="0"/>
              <a:t>O</a:t>
            </a:r>
            <a:r>
              <a:rPr lang="vi-VN" dirty="0" smtClean="0"/>
              <a:t>bitelj </a:t>
            </a:r>
            <a:r>
              <a:rPr lang="vi-VN" dirty="0"/>
              <a:t>je primarni faktor </a:t>
            </a:r>
            <a:r>
              <a:rPr lang="vi-VN" dirty="0" smtClean="0">
                <a:solidFill>
                  <a:srgbClr val="FF0000"/>
                </a:solidFill>
              </a:rPr>
              <a:t>socijalizacije</a:t>
            </a:r>
            <a:r>
              <a:rPr lang="hr-HR" dirty="0" smtClean="0">
                <a:solidFill>
                  <a:srgbClr val="FF0000"/>
                </a:solidFill>
              </a:rPr>
              <a:t>, ali i obrazovanja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Teškoće današnje obitelji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/>
              <a:t>Sadašnja generacija djece je preplavljena informacijama što ne znači da su i emocionalno zrelija</a:t>
            </a:r>
            <a:r>
              <a:rPr lang="hr-HR" sz="3200" dirty="0" smtClean="0"/>
              <a:t>.</a:t>
            </a:r>
          </a:p>
          <a:p>
            <a:r>
              <a:rPr lang="hr-HR" sz="3200" dirty="0" smtClean="0"/>
              <a:t> </a:t>
            </a:r>
            <a:r>
              <a:rPr lang="hr-HR" sz="3200" dirty="0"/>
              <a:t>Često im nedostaje kontakt sa socijalnom stvarnošću i odgovornošću u izvršavanju radnih zadataka.</a:t>
            </a: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9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Obiteljski mehanizmi</a:t>
            </a:r>
            <a:endParaRPr lang="hr-HR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Stabilnost/uloge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Stabilnost </a:t>
            </a:r>
            <a:r>
              <a:rPr lang="hr-HR" dirty="0"/>
              <a:t>obiteljskog sustava: obiteljska pravila, mitovi, običaji, kultura, moral, društvena </a:t>
            </a:r>
            <a:r>
              <a:rPr lang="hr-HR" dirty="0" smtClean="0"/>
              <a:t>uvjetovanost- vrlo važna.</a:t>
            </a:r>
          </a:p>
          <a:p>
            <a:r>
              <a:rPr lang="hr-HR" dirty="0"/>
              <a:t>Obitelj održavaju i jasno postavljenje granice koje čuvaju cjelinu. </a:t>
            </a:r>
            <a:endParaRPr lang="hr-HR" dirty="0" smtClean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Granice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Prečvrste </a:t>
            </a:r>
            <a:r>
              <a:rPr lang="hr-HR" dirty="0"/>
              <a:t>ili nedovoljno jasne granice mogu pridonijeti prividnoj skladnosti obitelji. </a:t>
            </a:r>
            <a:endParaRPr lang="hr-HR" dirty="0" smtClean="0"/>
          </a:p>
          <a:p>
            <a:r>
              <a:rPr lang="hr-HR" dirty="0" smtClean="0"/>
              <a:t>Nedovoljno </a:t>
            </a:r>
            <a:r>
              <a:rPr lang="hr-HR" dirty="0"/>
              <a:t>jasne granice umanjuju djelotvornost obiteljske zajednice, onemogućuju ovladavanje problemima i kod djece potiču razvoj raznih patoloških stanja i </a:t>
            </a:r>
            <a:r>
              <a:rPr lang="hr-HR" dirty="0" smtClean="0"/>
              <a:t>ponašanja.</a:t>
            </a:r>
            <a:endParaRPr lang="hr-HR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394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ABB4287-1D88-4FDD-A6D2-1BB79B4A2C33}">
  <we:reference id="wa104380317" version="1.0.0.0" store="hr-HR" storeType="OMEX"/>
  <we:alternateReferences>
    <we:reference id="WA104380317" version="1.0.0.0" store="WA10438031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1174</Words>
  <Application>Microsoft Office PowerPoint</Application>
  <PresentationFormat>Široki zaslon</PresentationFormat>
  <Paragraphs>150</Paragraphs>
  <Slides>31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sustava Office</vt:lpstr>
      <vt:lpstr>       Prijelaz učenika u predmetnu nastavu - promjene koje nas/njih čekaju </vt:lpstr>
      <vt:lpstr>Zašto sad ova tema?</vt:lpstr>
      <vt:lpstr>Cilj roditeljskog sastanka/ishodi koje želimo postići</vt:lpstr>
      <vt:lpstr>Pedagoški podsjetnik za roditelje</vt:lpstr>
      <vt:lpstr>Uloga škole</vt:lpstr>
      <vt:lpstr>Pedagoški podsjetnik- Najvažnije funkcije škole </vt:lpstr>
      <vt:lpstr>Uloga obitelji</vt:lpstr>
      <vt:lpstr>Pedagoški podsjetnik- Najvažnije funkcije obitelji</vt:lpstr>
      <vt:lpstr>Obiteljski mehanizmi</vt:lpstr>
      <vt:lpstr> Pedagoški podsjetnik, razvojne faze (Berk, 2008.)</vt:lpstr>
      <vt:lpstr>Gdje su sad?</vt:lpstr>
      <vt:lpstr>Pedagoški podsjetnik -Gdje će uskoro biti?</vt:lpstr>
      <vt:lpstr>Pubertet-osnovne značajke</vt:lpstr>
      <vt:lpstr>Citati za razmišljanje</vt:lpstr>
      <vt:lpstr>PowerPointova prezentacija</vt:lpstr>
      <vt:lpstr>5. razred – vrijeme promjena</vt:lpstr>
      <vt:lpstr>Što su nam rekli petaši? S kim su pričali o 5. r. i od koga dobivali informacije?</vt:lpstr>
      <vt:lpstr>Koliko uče naši četvrtaši?</vt:lpstr>
      <vt:lpstr>Koliko misle učiti u 5. razredu?</vt:lpstr>
      <vt:lpstr>Raduju li se 5. razredu?</vt:lpstr>
      <vt:lpstr>Razlozi za radost?</vt:lpstr>
      <vt:lpstr>Razlozi za neradovanje?</vt:lpstr>
      <vt:lpstr>Što su rekli učenici 5. razreda na kraju polugodišta?</vt:lpstr>
      <vt:lpstr>Učenje</vt:lpstr>
      <vt:lpstr>Završna ocjena učenika 5. i 4. razreda  23./24. god.</vt:lpstr>
      <vt:lpstr>Česti savjeti učenika na završetku 5. razreda za buduće petaše  </vt:lpstr>
      <vt:lpstr>5. razred- vrijeme promjena-zaključno</vt:lpstr>
      <vt:lpstr>Učenje- ključna promjena –najvažnija pravila učenja- stepenice za petice</vt:lpstr>
      <vt:lpstr>Stepenice za petice- neka pravila učenja</vt:lpstr>
      <vt:lpstr>Citati za razmišljanje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Prijelaz u predmetnu nastavu -pedagoški podsjetnik-</dc:title>
  <dc:creator>Korisnik</dc:creator>
  <cp:lastModifiedBy>Korisnik</cp:lastModifiedBy>
  <cp:revision>213</cp:revision>
  <cp:lastPrinted>2017-05-24T11:39:21Z</cp:lastPrinted>
  <dcterms:created xsi:type="dcterms:W3CDTF">2017-04-24T08:01:16Z</dcterms:created>
  <dcterms:modified xsi:type="dcterms:W3CDTF">2024-09-17T11:10:31Z</dcterms:modified>
</cp:coreProperties>
</file>