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4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premještanje slajda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2000" spc="-1" strike="noStrike">
                <a:latin typeface="Arial"/>
              </a:rPr>
              <a:t>Kliknite za uređivanje formata bilješki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1400" spc="-1" strike="noStrike">
                <a:latin typeface="Times New Roman"/>
              </a:rPr>
              <a:t>&lt;zaglavlje&gt;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hr-HR" sz="1400" spc="-1" strike="noStrike">
                <a:latin typeface="Times New Roman"/>
              </a:rPr>
              <a:t>&lt;datum/vrijeme&gt;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hr-HR" sz="1400" spc="-1" strike="noStrike">
                <a:latin typeface="Times New Roman"/>
              </a:rPr>
              <a:t>&lt;podnožje&gt;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F7EBED1-40EA-4FC7-B47A-0BF53BCE1C74}" type="slidenum">
              <a:rPr b="0" lang="hr-HR" sz="1400" spc="-1" strike="noStrike">
                <a:latin typeface="Times New Roman"/>
              </a:rPr>
              <a:t>&lt;broj-slajda&gt;</a:t>
            </a:fld>
            <a:endParaRPr b="0" lang="hr-H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hr-HR" sz="2000" spc="-1" strike="noStrike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9EA7924-4C5D-449B-90D6-6DB7E9063226}" type="slidenum">
              <a:rPr b="0" lang="hr-HR" sz="1200" spc="-1" strike="noStrike">
                <a:latin typeface="Times New Roman"/>
              </a:rPr>
              <a:t>15</a:t>
            </a:fld>
            <a:endParaRPr b="0" lang="hr-HR" sz="12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hr-HR" sz="2000" spc="-1" strike="noStrike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2FF2AC4-E564-4C34-B0D6-CE98243F704C}" type="slidenum">
              <a:rPr b="0" lang="hr-HR" sz="1200" spc="-1" strike="noStrike">
                <a:latin typeface="Times New Roman"/>
              </a:rPr>
              <a:t>&lt;broj-slajda&gt;</a:t>
            </a:fld>
            <a:endParaRPr b="0" lang="hr-HR" sz="12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hr-HR" sz="2000" spc="-1" strike="noStrike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5F3A524-8D46-4225-920E-D22175675605}" type="slidenum">
              <a:rPr b="0" lang="hr-HR" sz="1200" spc="-1" strike="noStrike">
                <a:latin typeface="Times New Roman"/>
              </a:rPr>
              <a:t>&lt;broj-slajda&gt;</a:t>
            </a:fld>
            <a:endParaRPr b="0" lang="hr-HR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hr-HR" sz="2000" spc="-1" strike="noStrike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F20BEF34-110D-47A7-BB3B-BB976F760970}" type="slidenum">
              <a:rPr b="0" lang="hr-HR" sz="1200" spc="-1" strike="noStrike">
                <a:latin typeface="Times New Roman"/>
              </a:rPr>
              <a:t>&lt;broj-slajda&gt;</a:t>
            </a:fld>
            <a:endParaRPr b="0" lang="hr-HR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hr-HR" sz="2000" spc="-1" strike="noStrike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93BF4DD-B9AC-4672-85A0-321AEB7C7DFB}" type="slidenum">
              <a:rPr b="0" lang="hr-HR" sz="1200" spc="-1" strike="noStrike">
                <a:latin typeface="Times New Roman"/>
              </a:rPr>
              <a:t>&lt;broj-slajda&gt;</a:t>
            </a:fld>
            <a:endParaRPr b="0" lang="hr-HR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baf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04600" y="2243880"/>
            <a:ext cx="4485960" cy="1140840"/>
          </a:xfrm>
          <a:prstGeom prst="rect">
            <a:avLst/>
          </a:prstGeom>
        </p:spPr>
        <p:txBody>
          <a:bodyPr lIns="0" rIns="0" tIns="0" bIns="0" anchor="ctr" anchorCtr="1">
            <a:noAutofit/>
          </a:bodyPr>
          <a:p>
            <a:pPr algn="ctr"/>
            <a:r>
              <a:rPr b="0" lang="hr-HR" sz="1800" spc="-1" strike="noStrike">
                <a:latin typeface="Arial"/>
              </a:rPr>
              <a:t>Kliknite za uređivanje formata teksta naslova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formata teksta strukture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strukture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strukture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strukture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strukture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strukture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strukture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formata teksta naslova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formata teksta strukture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strukture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strukture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strukture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strukture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strukture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strukture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0" y="0"/>
            <a:ext cx="6095160" cy="6857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formata teksta naslova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formata teksta strukture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strukture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strukture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strukture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strukture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strukture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strukture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1311120" y="2158560"/>
            <a:ext cx="9568800" cy="2540160"/>
          </a:xfrm>
          <a:prstGeom prst="rect">
            <a:avLst/>
          </a:prstGeom>
          <a:solidFill>
            <a:srgbClr val="ffffff"/>
          </a:solidFill>
          <a:ln cap="sq" w="381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rmAutofit/>
          </a:bodyPr>
          <a:p>
            <a:pPr algn="ctr">
              <a:lnSpc>
                <a:spcPct val="90000"/>
              </a:lnSpc>
            </a:pPr>
            <a:r>
              <a:rPr b="0" lang="pl-PL" sz="3800" spc="197" strike="noStrike" cap="all">
                <a:solidFill>
                  <a:srgbClr val="262626"/>
                </a:solidFill>
                <a:latin typeface="Gill Sans MT"/>
              </a:rPr>
              <a:t>Rad s učenicima s teškoćama</a:t>
            </a:r>
            <a:br/>
            <a:br/>
            <a:r>
              <a:rPr b="0" lang="pl-PL" sz="2700" spc="197" strike="noStrike" cap="all">
                <a:solidFill>
                  <a:srgbClr val="262626"/>
                </a:solidFill>
                <a:latin typeface="Gill Sans MT"/>
              </a:rPr>
              <a:t>PEDAGOŠKI PODSJETNIK za školsku godinu 2024./2025.  </a:t>
            </a:r>
            <a:endParaRPr b="0" lang="hr-HR" sz="270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2784240" y="4987440"/>
            <a:ext cx="6800760" cy="12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5000"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2000" spc="-1" strike="noStrike">
                <a:solidFill>
                  <a:srgbClr val="ffffff"/>
                </a:solidFill>
                <a:latin typeface="Gill Sans MT"/>
              </a:rPr>
              <a:t>Stručne suradnice:</a:t>
            </a:r>
            <a:endParaRPr b="0" lang="hr-H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2000" spc="-1" strike="noStrike">
                <a:solidFill>
                  <a:srgbClr val="ffffff"/>
                </a:solidFill>
                <a:latin typeface="Gill Sans MT"/>
              </a:rPr>
              <a:t>Helena Mihoci, socijalna pedagoginja</a:t>
            </a:r>
            <a:endParaRPr b="0" lang="hr-H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2000" spc="-1" strike="noStrike">
                <a:solidFill>
                  <a:srgbClr val="ffffff"/>
                </a:solidFill>
                <a:latin typeface="Gill Sans MT"/>
              </a:rPr>
              <a:t>Zdenka Brebrić, pedagoginja</a:t>
            </a:r>
            <a:endParaRPr b="0" lang="hr-H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2000" spc="-1" strike="noStrike">
                <a:solidFill>
                  <a:srgbClr val="ffffff"/>
                </a:solidFill>
                <a:latin typeface="Gill Sans MT"/>
              </a:rPr>
              <a:t>Mirela Ileković, psihologinja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368280" y="311040"/>
            <a:ext cx="309816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ffffff"/>
                </a:solidFill>
                <a:latin typeface="Gill Sans MT"/>
                <a:ea typeface="DejaVu Sans"/>
              </a:rPr>
              <a:t>I. osnovna škola Bjelovar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5654520" y="6438960"/>
            <a:ext cx="1185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ffffff"/>
                </a:solidFill>
                <a:latin typeface="Gill Sans MT"/>
                <a:ea typeface="DejaVu Sans"/>
              </a:rPr>
              <a:t>2.9.2024.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640080" y="213480"/>
            <a:ext cx="4815000" cy="219348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 anchorCtr="1">
            <a:normAutofit/>
          </a:bodyPr>
          <a:p>
            <a:pPr algn="ctr">
              <a:lnSpc>
                <a:spcPct val="90000"/>
              </a:lnSpc>
            </a:pPr>
            <a:r>
              <a:rPr b="0" lang="pl-PL" sz="2200" spc="197" strike="noStrike" cap="all">
                <a:solidFill>
                  <a:srgbClr val="262626"/>
                </a:solidFill>
                <a:latin typeface="Gill Sans MT"/>
              </a:rPr>
              <a:t>Smjernice za rad s učenicima s teškoćama u razvoju</a:t>
            </a:r>
            <a:r>
              <a:rPr b="0" lang="hr-HR" sz="2200" spc="197" strike="noStrike" cap="all">
                <a:solidFill>
                  <a:srgbClr val="262626"/>
                </a:solidFill>
                <a:latin typeface="Gill Sans MT"/>
              </a:rPr>
              <a:t>​</a:t>
            </a:r>
            <a:endParaRPr b="0" lang="hr-HR" sz="22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6314040" y="438120"/>
            <a:ext cx="5659200" cy="59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1800" spc="-1" strike="noStrike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527760" y="3143160"/>
            <a:ext cx="5040000" cy="330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4200" spc="-1" strike="noStrike">
                <a:solidFill>
                  <a:srgbClr val="ebebeb"/>
                </a:solidFill>
                <a:latin typeface="Century Gothic"/>
              </a:rPr>
              <a:t>IK</a:t>
            </a:r>
            <a:endParaRPr b="0" lang="hr-HR" sz="4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4200" spc="-1" strike="noStrike">
                <a:solidFill>
                  <a:srgbClr val="ebebeb"/>
                </a:solidFill>
                <a:latin typeface="Century Gothic"/>
              </a:rPr>
              <a:t>OBRAZAC</a:t>
            </a:r>
            <a:endParaRPr b="0" lang="hr-HR" sz="4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4200" spc="-1" strike="noStrike">
                <a:solidFill>
                  <a:srgbClr val="ebebeb"/>
                </a:solidFill>
                <a:latin typeface="Century Gothic"/>
              </a:rPr>
              <a:t>PP</a:t>
            </a:r>
            <a:endParaRPr b="0" lang="hr-HR" sz="4200" spc="-1" strike="noStrike">
              <a:latin typeface="Arial"/>
            </a:endParaRPr>
          </a:p>
        </p:txBody>
      </p:sp>
      <p:pic>
        <p:nvPicPr>
          <p:cNvPr id="171" name="Picture 5" descr=""/>
          <p:cNvPicPr/>
          <p:nvPr/>
        </p:nvPicPr>
        <p:blipFill>
          <a:blip r:embed="rId1"/>
          <a:stretch/>
        </p:blipFill>
        <p:spPr>
          <a:xfrm>
            <a:off x="5568480" y="0"/>
            <a:ext cx="6705360" cy="691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640080" y="213480"/>
            <a:ext cx="4815000" cy="219348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 anchorCtr="1">
            <a:normAutofit/>
          </a:bodyPr>
          <a:p>
            <a:pPr algn="ctr">
              <a:lnSpc>
                <a:spcPct val="90000"/>
              </a:lnSpc>
            </a:pPr>
            <a:r>
              <a:rPr b="0" lang="pl-PL" sz="2200" spc="197" strike="noStrike" cap="all">
                <a:solidFill>
                  <a:srgbClr val="262626"/>
                </a:solidFill>
                <a:latin typeface="Gill Sans MT"/>
              </a:rPr>
              <a:t>Smjernice za rad s učenicima s teškoćama u razvoju</a:t>
            </a:r>
            <a:r>
              <a:rPr b="0" lang="hr-HR" sz="2200" spc="197" strike="noStrike" cap="all">
                <a:solidFill>
                  <a:srgbClr val="262626"/>
                </a:solidFill>
                <a:latin typeface="Gill Sans MT"/>
              </a:rPr>
              <a:t>​</a:t>
            </a:r>
            <a:endParaRPr b="0" lang="hr-HR" sz="2200" spc="-1" strike="noStrike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6314040" y="438120"/>
            <a:ext cx="5659200" cy="59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1800" spc="-1" strike="noStrike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527760" y="3143160"/>
            <a:ext cx="5040000" cy="330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4200" spc="-1" strike="noStrike">
                <a:solidFill>
                  <a:srgbClr val="ebebeb"/>
                </a:solidFill>
                <a:latin typeface="Century Gothic"/>
              </a:rPr>
              <a:t>IK</a:t>
            </a:r>
            <a:endParaRPr b="0" lang="hr-HR" sz="4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4200" spc="-1" strike="noStrike">
                <a:solidFill>
                  <a:srgbClr val="ebebeb"/>
                </a:solidFill>
                <a:latin typeface="Century Gothic"/>
              </a:rPr>
              <a:t>OBRAZAC</a:t>
            </a:r>
            <a:endParaRPr b="0" lang="hr-HR" sz="4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4200" spc="-1" strike="noStrike">
                <a:solidFill>
                  <a:srgbClr val="ebebeb"/>
                </a:solidFill>
                <a:latin typeface="Century Gothic"/>
              </a:rPr>
              <a:t>PP</a:t>
            </a:r>
            <a:endParaRPr b="0" lang="hr-HR" sz="4200" spc="-1" strike="noStrike"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6232320" y="1310760"/>
            <a:ext cx="5823000" cy="47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hr-HR" sz="1800" spc="-1" strike="noStrike">
                <a:solidFill>
                  <a:srgbClr val="ff0000"/>
                </a:solidFill>
                <a:latin typeface="Gill Sans MT"/>
                <a:ea typeface="DejaVu Sans"/>
              </a:rPr>
              <a:t>!</a:t>
            </a:r>
            <a:r>
              <a:rPr b="0" lang="hr-HR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 Ako učenik s teškoćama u razvoju </a:t>
            </a:r>
            <a:r>
              <a:rPr b="1" lang="hr-HR" sz="1800" spc="-1" strike="noStrike">
                <a:solidFill>
                  <a:srgbClr val="ff0000"/>
                </a:solidFill>
                <a:latin typeface="Gill Sans MT"/>
                <a:ea typeface="DejaVu Sans"/>
              </a:rPr>
              <a:t>ne usvoji odgojno-obrazovne ishode predviđene individualiziranim kurikulumom</a:t>
            </a:r>
            <a:r>
              <a:rPr b="0" lang="hr-HR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, učitelj će produljiti vrijeme za usvajanje ishoda, po potrebi smanjiti razinu odgojno-obrazovnih ishoda, prilagoditi sadržaje i aktivnosti za ostvarivanje odgojno-obrazovnih ishoda, fleksibilno odabirati strategije (metode učenja i poučavanja, sredstva, oblike rada i aktivnosti.  Ako učitelj tijekom vrednovanja procijeni da određeno znanje, stav, vrijednost ili automatizacija vještine nisu na zadanoj razini, podrazumijeva se da će i dalje nastaviti planirati ishode aktivnosti kojima će učenicima s teškoćama u razvoju </a:t>
            </a:r>
            <a:r>
              <a:rPr b="1" lang="hr-HR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omogućiti ovladavanje odgojno-obrazovnim ishodima koji su propisani i za prethodne godine učenja jer su oni preduvjet za nadogradnju propisanu za tu godinu učenja.</a:t>
            </a:r>
            <a:r>
              <a:rPr b="0" lang="hr-HR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b="0" lang="hr-HR" sz="1800" spc="-1" strike="noStrike">
                <a:solidFill>
                  <a:srgbClr val="ff0000"/>
                </a:solidFill>
                <a:latin typeface="Gill Sans MT"/>
                <a:ea typeface="DejaVu Sans"/>
              </a:rPr>
              <a:t>!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640080" y="213480"/>
            <a:ext cx="4815000" cy="219348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 anchorCtr="1">
            <a:normAutofit/>
          </a:bodyPr>
          <a:p>
            <a:pPr algn="ctr">
              <a:lnSpc>
                <a:spcPct val="90000"/>
              </a:lnSpc>
            </a:pPr>
            <a:r>
              <a:rPr b="0" lang="hr-HR" sz="2200" spc="197" strike="noStrike" cap="all">
                <a:solidFill>
                  <a:srgbClr val="262626"/>
                </a:solidFill>
                <a:latin typeface="Gill Sans MT"/>
              </a:rPr>
              <a:t>Važni datumi</a:t>
            </a:r>
            <a:endParaRPr b="0" lang="hr-HR" sz="220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6314040" y="84240"/>
            <a:ext cx="5659200" cy="67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5000"/>
          </a:bodyPr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-"/>
            </a:pPr>
            <a:r>
              <a:rPr b="0" lang="hr-HR" sz="1600" spc="-1" strike="noStrike">
                <a:solidFill>
                  <a:srgbClr val="000000"/>
                </a:solidFill>
                <a:latin typeface="Gill Sans MT"/>
              </a:rPr>
              <a:t>do </a:t>
            </a:r>
            <a:r>
              <a:rPr b="1" lang="hr-HR" sz="1600" spc="-1" strike="noStrike">
                <a:solidFill>
                  <a:srgbClr val="000000"/>
                </a:solidFill>
                <a:latin typeface="Gill Sans MT"/>
              </a:rPr>
              <a:t>2.12.2024. </a:t>
            </a:r>
            <a:r>
              <a:rPr b="0" lang="hr-HR" sz="1600" spc="-1" strike="noStrike">
                <a:solidFill>
                  <a:srgbClr val="000000"/>
                </a:solidFill>
                <a:latin typeface="Gill Sans MT"/>
              </a:rPr>
              <a:t>razrednici trebaju dati roditeljima učenika s teškoćama na uvid individualizirane kurikulume te im dati da potpišu suglasnost</a:t>
            </a:r>
            <a:endParaRPr b="0" lang="hr-HR" sz="16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-"/>
            </a:pPr>
            <a:r>
              <a:rPr b="1" lang="hr-HR" sz="1600" spc="-1" strike="noStrike">
                <a:solidFill>
                  <a:srgbClr val="000000"/>
                </a:solidFill>
                <a:latin typeface="Gill Sans MT"/>
              </a:rPr>
              <a:t>do 9.12.2024. </a:t>
            </a:r>
            <a:r>
              <a:rPr b="0" lang="hr-HR" sz="1600" spc="-1" strike="noStrike">
                <a:solidFill>
                  <a:srgbClr val="000000"/>
                </a:solidFill>
                <a:latin typeface="Gill Sans MT"/>
              </a:rPr>
              <a:t>suglasnosti je potrebno učitati u mapu na Teamsima te sačuvati suglasnosti kod sebe</a:t>
            </a:r>
            <a:endParaRPr b="0" lang="hr-HR" sz="16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-"/>
            </a:pPr>
            <a:r>
              <a:rPr b="0" lang="hr-HR" sz="1600" spc="-1" strike="noStrike">
                <a:solidFill>
                  <a:srgbClr val="000000"/>
                </a:solidFill>
                <a:latin typeface="Gill Sans MT"/>
              </a:rPr>
              <a:t>do </a:t>
            </a:r>
            <a:r>
              <a:rPr b="1" lang="hr-HR" sz="1600" spc="-1" strike="noStrike">
                <a:solidFill>
                  <a:srgbClr val="000000"/>
                </a:solidFill>
                <a:latin typeface="Gill Sans MT"/>
              </a:rPr>
              <a:t>13.1.2025. </a:t>
            </a:r>
            <a:r>
              <a:rPr b="0" lang="hr-HR" sz="1600" spc="-1" strike="noStrike">
                <a:solidFill>
                  <a:srgbClr val="000000"/>
                </a:solidFill>
                <a:latin typeface="Gill Sans MT"/>
              </a:rPr>
              <a:t>napisati polugodišnje izvješće za učenike koji se školuju po redovitom programu uz prilagobu sadržaja i indvidualizirane postupke (u e- Dnevnik u mapama Prilagodba sadržaja)</a:t>
            </a:r>
            <a:endParaRPr b="0" lang="hr-HR" sz="16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-"/>
            </a:pPr>
            <a:r>
              <a:rPr b="1" lang="hr-HR" sz="1600" spc="-1" strike="noStrike">
                <a:solidFill>
                  <a:srgbClr val="000000"/>
                </a:solidFill>
                <a:latin typeface="Gill Sans MT"/>
              </a:rPr>
              <a:t>do 1.3.2025. - predaja zahtjeva za PUN </a:t>
            </a:r>
            <a:endParaRPr b="0" lang="hr-HR" sz="16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-"/>
            </a:pPr>
            <a:r>
              <a:rPr b="1" lang="hr-HR" sz="1600" spc="-1" strike="noStrike">
                <a:solidFill>
                  <a:srgbClr val="000000"/>
                </a:solidFill>
                <a:latin typeface="Gill Sans MT"/>
              </a:rPr>
              <a:t>tijekom godine </a:t>
            </a:r>
            <a:r>
              <a:rPr b="0" lang="hr-HR" sz="1600" spc="-1" strike="noStrike">
                <a:solidFill>
                  <a:srgbClr val="000000"/>
                </a:solidFill>
                <a:latin typeface="Gill Sans MT"/>
              </a:rPr>
              <a:t>- po dolasku novog Rješenja potrebno je proučiti preporuke za rad s učenicima s teškoćama, izraditi IK - rok 14 dana, nakon toga razrednik u roku mjesec dana treba roditeljima dati navedeno na uvid, prikupiti suglasnost te učitati suglasnost u mapu na Teamsima</a:t>
            </a:r>
            <a:endParaRPr b="0" lang="hr-HR" sz="16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-"/>
            </a:pPr>
            <a:r>
              <a:rPr b="0" lang="hr-HR" sz="1600" spc="-1" strike="noStrike">
                <a:solidFill>
                  <a:srgbClr val="000000"/>
                </a:solidFill>
                <a:latin typeface="Gill Sans MT"/>
              </a:rPr>
              <a:t>pravovremeno obavijestiti ukoliko neki učenici imaju teškoća sa savladavanjem nastavnih sadržaja, teškoće koncentracije,  teškoće u ponašanju, obiteljske probleme, ne pišu redovito dz…</a:t>
            </a:r>
            <a:endParaRPr b="0" lang="hr-HR" sz="16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-"/>
            </a:pPr>
            <a:r>
              <a:rPr b="0" lang="sv-SE" sz="1600" spc="-1" strike="noStrike">
                <a:solidFill>
                  <a:srgbClr val="000000"/>
                </a:solidFill>
                <a:latin typeface="Gill Sans MT"/>
              </a:rPr>
              <a:t>sudjelovati u stvaranju stručnog mišljenja i prijedloga o primjerenom programu obrazovanja</a:t>
            </a:r>
            <a:endParaRPr b="0" lang="hr-HR" sz="16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-"/>
            </a:pPr>
            <a:r>
              <a:rPr b="0" lang="hr-HR" sz="1600" spc="-1" strike="noStrike">
                <a:solidFill>
                  <a:srgbClr val="000000"/>
                </a:solidFill>
                <a:latin typeface="Gill Sans MT"/>
              </a:rPr>
              <a:t>stvarati povoljno razredno ozračje za uključivanje učenika s teškoćama te prilagođavati okruženje, postupke, metode i oblike rada </a:t>
            </a:r>
            <a:endParaRPr b="0" lang="hr-HR" sz="16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-"/>
            </a:pPr>
            <a:r>
              <a:rPr b="0" lang="hr-HR" sz="1600" spc="-1" strike="noStrike">
                <a:solidFill>
                  <a:srgbClr val="000000"/>
                </a:solidFill>
                <a:latin typeface="Gill Sans MT"/>
              </a:rPr>
              <a:t>do </a:t>
            </a:r>
            <a:r>
              <a:rPr b="1" lang="hr-HR" sz="1600" spc="-1" strike="noStrike">
                <a:solidFill>
                  <a:srgbClr val="000000"/>
                </a:solidFill>
                <a:latin typeface="Gill Sans MT"/>
              </a:rPr>
              <a:t>25.6.2025. </a:t>
            </a:r>
            <a:r>
              <a:rPr b="0" lang="hr-HR" sz="1600" spc="-1" strike="noStrike">
                <a:solidFill>
                  <a:srgbClr val="000000"/>
                </a:solidFill>
                <a:latin typeface="Gill Sans MT"/>
              </a:rPr>
              <a:t>napisati izvješće za učenike koji se školuju po redovitom programu uz prilagobu sadržaja i indvidualizirane postupke (u e- Dnevnik u mapama Prilagodba sadržaja)</a:t>
            </a:r>
            <a:endParaRPr b="0" lang="hr-HR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hr-HR" sz="1600" spc="-1" strike="noStrike"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328680" y="2906640"/>
            <a:ext cx="5437800" cy="330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2000" spc="-1" strike="noStrike">
                <a:solidFill>
                  <a:srgbClr val="ebebeb"/>
                </a:solidFill>
                <a:latin typeface="Century Gothic"/>
              </a:rPr>
              <a:t>- 9. mjesec </a:t>
            </a:r>
            <a:r>
              <a:rPr b="0" lang="hr-HR" sz="2000" spc="-1" strike="noStrike">
                <a:solidFill>
                  <a:srgbClr val="ebebeb"/>
                </a:solidFill>
                <a:latin typeface="Century Gothic"/>
              </a:rPr>
              <a:t>- inicijalna procjena učenika s teškoćama 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2000" spc="-1" strike="noStrike">
                <a:solidFill>
                  <a:srgbClr val="ebebeb"/>
                </a:solidFill>
                <a:latin typeface="Century Gothic"/>
              </a:rPr>
              <a:t>- razrednici trebaju provjeriti jesu li za učenike s prilagodbom otvorene mape Prilagoba sadržaja u e- Dnevniku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2000" spc="-1" strike="noStrike">
                <a:solidFill>
                  <a:srgbClr val="ebebeb"/>
                </a:solidFill>
                <a:latin typeface="Century Gothic"/>
              </a:rPr>
              <a:t>- do </a:t>
            </a:r>
            <a:r>
              <a:rPr b="1" lang="hr-HR" sz="2000" spc="-1" strike="noStrike">
                <a:solidFill>
                  <a:srgbClr val="ebebeb"/>
                </a:solidFill>
                <a:latin typeface="Century Gothic"/>
              </a:rPr>
              <a:t>21.10.2024.- predati INDIVUDUALIZIRANE KURIKULUME (staviti u mapu Teamse- pod točan razred i ime i prezime) </a:t>
            </a:r>
            <a:endParaRPr b="0" lang="hr-H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" descr=""/>
          <p:cNvPicPr/>
          <p:nvPr/>
        </p:nvPicPr>
        <p:blipFill>
          <a:blip r:embed="rId1"/>
          <a:srcRect l="27771" t="20743" r="27933" b="5757"/>
          <a:stretch/>
        </p:blipFill>
        <p:spPr>
          <a:xfrm>
            <a:off x="360" y="360"/>
            <a:ext cx="6170760" cy="6839280"/>
          </a:xfrm>
          <a:prstGeom prst="rect">
            <a:avLst/>
          </a:prstGeom>
          <a:ln w="0">
            <a:noFill/>
          </a:ln>
        </p:spPr>
      </p:pic>
      <p:pic>
        <p:nvPicPr>
          <p:cNvPr id="180" name="" descr=""/>
          <p:cNvPicPr/>
          <p:nvPr/>
        </p:nvPicPr>
        <p:blipFill>
          <a:blip r:embed="rId2"/>
          <a:srcRect l="38105" t="24789" r="35435" b="25331"/>
          <a:stretch/>
        </p:blipFill>
        <p:spPr>
          <a:xfrm>
            <a:off x="6120000" y="180360"/>
            <a:ext cx="6297840" cy="667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640080" y="213480"/>
            <a:ext cx="4815000" cy="219348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 anchorCtr="1">
            <a:normAutofit/>
          </a:bodyPr>
          <a:p>
            <a:pPr algn="ctr">
              <a:lnSpc>
                <a:spcPct val="90000"/>
              </a:lnSpc>
            </a:pPr>
            <a:r>
              <a:rPr b="0" lang="hr-HR" sz="2200" spc="197" strike="noStrike" cap="all">
                <a:solidFill>
                  <a:srgbClr val="262626"/>
                </a:solidFill>
                <a:latin typeface="Gill Sans MT"/>
              </a:rPr>
              <a:t>SURADNJA</a:t>
            </a:r>
            <a:endParaRPr b="0" lang="hr-HR" sz="2200" spc="-1" strike="noStrike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6314040" y="97200"/>
            <a:ext cx="5659200" cy="67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1600" spc="-1" strike="noStrike">
                <a:solidFill>
                  <a:srgbClr val="000000"/>
                </a:solidFill>
                <a:latin typeface="Gill Sans MT"/>
              </a:rPr>
              <a:t>STRUČNE SURADNICE NUDE:</a:t>
            </a:r>
            <a:endParaRPr b="0" lang="hr-HR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1600" spc="-1" strike="noStrike">
                <a:solidFill>
                  <a:srgbClr val="000000"/>
                </a:solidFill>
                <a:latin typeface="Gill Sans MT"/>
              </a:rPr>
              <a:t>individualne konzultacije</a:t>
            </a:r>
            <a:endParaRPr b="0" lang="hr-HR" sz="16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1600" spc="-1" strike="noStrike">
                <a:solidFill>
                  <a:srgbClr val="000000"/>
                </a:solidFill>
                <a:latin typeface="Gill Sans MT"/>
              </a:rPr>
              <a:t>pojašnjenje pravilnika i drugih akata (SVE)</a:t>
            </a:r>
            <a:endParaRPr b="0" lang="hr-HR" sz="16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1600" spc="-1" strike="noStrike">
                <a:solidFill>
                  <a:srgbClr val="000000"/>
                </a:solidFill>
                <a:latin typeface="Gill Sans MT"/>
              </a:rPr>
              <a:t>suradnja pri pripremi pisanih ispita i procesa ocjenjivanja i vrednovanja (Zdenka)</a:t>
            </a:r>
            <a:endParaRPr b="0" lang="hr-HR" sz="16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1600" spc="-1" strike="noStrike">
                <a:solidFill>
                  <a:srgbClr val="000000"/>
                </a:solidFill>
                <a:latin typeface="Gill Sans MT"/>
              </a:rPr>
              <a:t>dodatno tumačenje uputa i preporuka za rad s učenicima s teškoćama (Helena)</a:t>
            </a:r>
            <a:endParaRPr b="0" lang="hr-HR" sz="16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1600" spc="-1" strike="noStrike">
                <a:solidFill>
                  <a:srgbClr val="000000"/>
                </a:solidFill>
                <a:latin typeface="Gill Sans MT"/>
              </a:rPr>
              <a:t>pojašnjenje teškoća i načina rada sukladno teškoći (Helena)</a:t>
            </a:r>
            <a:endParaRPr b="0" lang="hr-HR" sz="16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1600" spc="-1" strike="noStrike">
                <a:solidFill>
                  <a:srgbClr val="000000"/>
                </a:solidFill>
                <a:latin typeface="Gill Sans MT"/>
              </a:rPr>
              <a:t>pomoć pri izradi IK-a (Helena)</a:t>
            </a:r>
            <a:endParaRPr b="0" lang="hr-HR" sz="16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1600" spc="-1" strike="noStrike">
                <a:solidFill>
                  <a:srgbClr val="000000"/>
                </a:solidFill>
                <a:latin typeface="Gill Sans MT"/>
              </a:rPr>
              <a:t>pomoć u pisanju mišljenja u sklopu postupka za određivanje primjerenog programa obrazovanja  (Mirela)</a:t>
            </a:r>
            <a:endParaRPr b="0" lang="hr-HR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1600" spc="-1" strike="noStrike">
                <a:solidFill>
                  <a:srgbClr val="000000"/>
                </a:solidFill>
                <a:latin typeface="Gill Sans MT"/>
              </a:rPr>
              <a:t>VAŠI PRIJEDLOZI?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527760" y="3143160"/>
            <a:ext cx="5040000" cy="330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4200" spc="-1" strike="noStrike">
                <a:solidFill>
                  <a:srgbClr val="ebebeb"/>
                </a:solidFill>
                <a:latin typeface="Century Gothic"/>
              </a:rPr>
              <a:t>Zajednički prijedlozi</a:t>
            </a:r>
            <a:endParaRPr b="0" lang="hr-HR" sz="4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640080" y="213480"/>
            <a:ext cx="4815000" cy="219348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 anchorCtr="1">
            <a:normAutofit/>
          </a:bodyPr>
          <a:p>
            <a:pPr algn="ctr">
              <a:lnSpc>
                <a:spcPct val="90000"/>
              </a:lnSpc>
            </a:pPr>
            <a:r>
              <a:rPr b="0" lang="hr-HR" sz="2200" spc="197" strike="noStrike" cap="all">
                <a:solidFill>
                  <a:srgbClr val="262626"/>
                </a:solidFill>
                <a:latin typeface="Gill Sans MT"/>
              </a:rPr>
              <a:t>HVALA NA PAŽNJI!</a:t>
            </a:r>
            <a:endParaRPr b="0" lang="hr-HR" sz="2200" spc="-1" strike="noStrike"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6314040" y="438120"/>
            <a:ext cx="5659200" cy="59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1800" spc="-1" strike="noStrike"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527760" y="3143160"/>
            <a:ext cx="5040000" cy="330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7" name="Picture 6" descr=""/>
          <p:cNvPicPr/>
          <p:nvPr/>
        </p:nvPicPr>
        <p:blipFill>
          <a:blip r:embed="rId1"/>
          <a:stretch/>
        </p:blipFill>
        <p:spPr>
          <a:xfrm>
            <a:off x="6856920" y="-9360"/>
            <a:ext cx="457344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2231280" y="964800"/>
            <a:ext cx="7728840" cy="118800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90000"/>
              </a:lnSpc>
            </a:pPr>
            <a:br/>
            <a:r>
              <a:rPr b="0" lang="hr-HR" sz="2800" spc="197" strike="noStrike" cap="all">
                <a:solidFill>
                  <a:srgbClr val="000000"/>
                </a:solidFill>
                <a:highlight>
                  <a:srgbClr val="f5f5f5"/>
                </a:highlight>
                <a:latin typeface="Gill Sans MT"/>
              </a:rPr>
              <a:t>4 VAŽNA ZAKONSKA AKTA: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2231280" y="2638080"/>
            <a:ext cx="7728840" cy="31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7000"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1800" spc="-1" strike="noStrike">
                <a:solidFill>
                  <a:srgbClr val="262626"/>
                </a:solidFill>
                <a:latin typeface="Gill Sans MT"/>
              </a:rPr>
              <a:t>I. Zakon o odgoju i obrazovanju u osnovnoj i srednjoj školi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1800" spc="-1" strike="noStrike">
                <a:solidFill>
                  <a:srgbClr val="262626"/>
                </a:solidFill>
                <a:latin typeface="Gill Sans MT"/>
              </a:rPr>
              <a:t>II. Pravilnik o postupku utvrđivanja psihofizičkog stanja djeteta, učenika te sastavu stručnih povjerenstava​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1800" spc="-1" strike="noStrike">
                <a:solidFill>
                  <a:srgbClr val="262626"/>
                </a:solidFill>
                <a:latin typeface="Gill Sans MT"/>
              </a:rPr>
              <a:t>III. Pravilnik o osnovnoškolskom i srednjoškolskom odgoju i obrazovanju učenika s teškoćama u razvoju ​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1800" spc="-1" strike="noStrike">
                <a:solidFill>
                  <a:srgbClr val="262626"/>
                </a:solidFill>
                <a:latin typeface="Gill Sans MT"/>
              </a:rPr>
              <a:t>IV. Smjernice za rad s učenicima s teškoćama u razvoju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640080" y="213480"/>
            <a:ext cx="4815000" cy="219348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 anchorCtr="1">
            <a:normAutofit fontScale="89000"/>
          </a:bodyPr>
          <a:p>
            <a:pPr algn="ctr">
              <a:lnSpc>
                <a:spcPct val="90000"/>
              </a:lnSpc>
            </a:pPr>
            <a:br/>
            <a:r>
              <a:rPr b="0" lang="pl-PL" sz="2200" spc="197" strike="noStrike" cap="all">
                <a:solidFill>
                  <a:srgbClr val="262626"/>
                </a:solidFill>
                <a:latin typeface="Gill Sans MT"/>
              </a:rPr>
              <a:t>Zakon o odgoju i obrazovanju u osnovnoj i srednjoj školi</a:t>
            </a:r>
            <a:br/>
            <a:r>
              <a:rPr b="0" lang="hr-HR" sz="2200" spc="197" strike="noStrike" cap="all">
                <a:solidFill>
                  <a:srgbClr val="262626"/>
                </a:solidFill>
                <a:latin typeface="Gill Sans MT"/>
              </a:rPr>
              <a:t>​</a:t>
            </a:r>
            <a:br/>
            <a:endParaRPr b="0" lang="hr-HR" sz="22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6314040" y="804600"/>
            <a:ext cx="5659200" cy="55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9" name="Picture 5" descr=""/>
          <p:cNvPicPr/>
          <p:nvPr/>
        </p:nvPicPr>
        <p:blipFill>
          <a:blip r:embed="rId1"/>
          <a:stretch/>
        </p:blipFill>
        <p:spPr>
          <a:xfrm>
            <a:off x="2079360" y="457200"/>
            <a:ext cx="10521720" cy="5668920"/>
          </a:xfrm>
          <a:prstGeom prst="rect">
            <a:avLst/>
          </a:prstGeom>
          <a:ln w="0"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1115640" y="3549960"/>
            <a:ext cx="3794040" cy="219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6269400" y="3645360"/>
            <a:ext cx="5723640" cy="32119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2"/>
          <p:cNvSpPr/>
          <p:nvPr/>
        </p:nvSpPr>
        <p:spPr>
          <a:xfrm>
            <a:off x="640080" y="213480"/>
            <a:ext cx="4815000" cy="179244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 anchorCtr="1">
            <a:normAutofit/>
          </a:bodyPr>
          <a:p>
            <a:pPr algn="ctr">
              <a:lnSpc>
                <a:spcPct val="90000"/>
              </a:lnSpc>
            </a:pPr>
            <a:r>
              <a:rPr b="0" lang="pl-PL" sz="2200" spc="197" strike="noStrike" cap="all">
                <a:solidFill>
                  <a:srgbClr val="262626"/>
                </a:solidFill>
                <a:latin typeface="Gill Sans MT"/>
              </a:rPr>
              <a:t>Smjernice za rad s učenicima s teškoćama u razvoju</a:t>
            </a:r>
            <a:endParaRPr b="0" lang="hr-HR" sz="2200" spc="-1" strike="noStrike">
              <a:latin typeface="Arial"/>
            </a:endParaRPr>
          </a:p>
        </p:txBody>
      </p:sp>
      <p:pic>
        <p:nvPicPr>
          <p:cNvPr id="133" name="Content Placeholder 16" descr=""/>
          <p:cNvPicPr/>
          <p:nvPr/>
        </p:nvPicPr>
        <p:blipFill>
          <a:blip r:embed="rId1"/>
          <a:stretch/>
        </p:blipFill>
        <p:spPr>
          <a:xfrm>
            <a:off x="9069480" y="360000"/>
            <a:ext cx="2481480" cy="1329480"/>
          </a:xfrm>
          <a:prstGeom prst="rect">
            <a:avLst/>
          </a:prstGeom>
          <a:ln w="0">
            <a:noFill/>
          </a:ln>
        </p:spPr>
      </p:pic>
      <p:sp>
        <p:nvSpPr>
          <p:cNvPr id="134" name="CustomShape 3"/>
          <p:cNvSpPr/>
          <p:nvPr/>
        </p:nvSpPr>
        <p:spPr>
          <a:xfrm>
            <a:off x="1651680" y="2867040"/>
            <a:ext cx="1948320" cy="1272960"/>
          </a:xfrm>
          <a:prstGeom prst="roundRect">
            <a:avLst>
              <a:gd name="adj" fmla="val 16667"/>
            </a:avLst>
          </a:prstGeom>
          <a:solidFill>
            <a:srgbClr val="ff3399"/>
          </a:solidFill>
          <a:ln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5" name="Picture 17" descr=""/>
          <p:cNvPicPr/>
          <p:nvPr/>
        </p:nvPicPr>
        <p:blipFill>
          <a:blip r:embed="rId2"/>
          <a:stretch/>
        </p:blipFill>
        <p:spPr>
          <a:xfrm>
            <a:off x="6365880" y="360000"/>
            <a:ext cx="2509920" cy="1344600"/>
          </a:xfrm>
          <a:prstGeom prst="rect">
            <a:avLst/>
          </a:prstGeom>
          <a:ln w="0">
            <a:noFill/>
          </a:ln>
        </p:spPr>
      </p:pic>
      <p:sp>
        <p:nvSpPr>
          <p:cNvPr id="136" name="CustomShape 4"/>
          <p:cNvSpPr/>
          <p:nvPr/>
        </p:nvSpPr>
        <p:spPr>
          <a:xfrm>
            <a:off x="1800000" y="3060000"/>
            <a:ext cx="162000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ffffff"/>
                </a:solidFill>
                <a:latin typeface="Gill Sans MT"/>
                <a:ea typeface="DejaVu Sans"/>
              </a:rPr>
              <a:t>UČENICI S TEŠKOĆAMA U RAZVOJU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6660000" y="432000"/>
            <a:ext cx="1921320" cy="136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1200" spc="-1" strike="noStrike">
                <a:solidFill>
                  <a:srgbClr val="ffffff"/>
                </a:solidFill>
                <a:latin typeface="Gill Sans MT"/>
                <a:ea typeface="DejaVu Sans"/>
              </a:rPr>
              <a:t>Učenici s teškoćama u učenju, problemima u ponašanju i emocionalnim problemima</a:t>
            </a:r>
            <a:endParaRPr b="0" lang="hr-HR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r-HR" sz="1200" spc="-1" strike="noStrike">
              <a:latin typeface="Arial"/>
            </a:endParaRPr>
          </a:p>
        </p:txBody>
      </p:sp>
      <p:sp>
        <p:nvSpPr>
          <p:cNvPr id="138" name="CustomShape 6"/>
          <p:cNvSpPr/>
          <p:nvPr/>
        </p:nvSpPr>
        <p:spPr>
          <a:xfrm>
            <a:off x="9244080" y="432720"/>
            <a:ext cx="2095920" cy="13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1200" spc="-1" strike="noStrike">
                <a:solidFill>
                  <a:srgbClr val="ffffff"/>
                </a:solidFill>
                <a:latin typeface="Gill Sans MT"/>
                <a:ea typeface="DejaVu Sans"/>
              </a:rPr>
              <a:t>Učenici s teškoćama uzrokovanim odgojnim, socijalnim, ekonomskim, kulturalnim i jezičnim čimbenicima</a:t>
            </a:r>
            <a:endParaRPr b="0" lang="hr-HR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r-HR" sz="1200" spc="-1" strike="noStrike">
              <a:latin typeface="Arial"/>
            </a:endParaRPr>
          </a:p>
        </p:txBody>
      </p:sp>
      <p:sp>
        <p:nvSpPr>
          <p:cNvPr id="139" name="CustomShape 7"/>
          <p:cNvSpPr/>
          <p:nvPr/>
        </p:nvSpPr>
        <p:spPr>
          <a:xfrm>
            <a:off x="402480" y="4436640"/>
            <a:ext cx="597348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1" lang="hr-HR" sz="1800" spc="-1" strike="noStrike">
                <a:solidFill>
                  <a:srgbClr val="ffffff"/>
                </a:solidFill>
                <a:latin typeface="Gill Sans MT"/>
                <a:ea typeface="DejaVu Sans"/>
              </a:rPr>
              <a:t>određuje se Rješenje o primjerenom programu</a:t>
            </a:r>
            <a:endParaRPr b="0" lang="hr-HR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1" lang="hr-HR" sz="1800" spc="-1" strike="noStrike">
                <a:solidFill>
                  <a:srgbClr val="ffffff"/>
                </a:solidFill>
                <a:latin typeface="Gill Sans MT"/>
                <a:ea typeface="DejaVu Sans"/>
              </a:rPr>
              <a:t>izrađuje se individualizirani kurikulum (IOOP)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</p:txBody>
      </p:sp>
      <p:sp>
        <p:nvSpPr>
          <p:cNvPr id="140" name="CustomShape 8"/>
          <p:cNvSpPr/>
          <p:nvPr/>
        </p:nvSpPr>
        <p:spPr>
          <a:xfrm>
            <a:off x="6143040" y="2584080"/>
            <a:ext cx="603540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ff0000"/>
                </a:solidFill>
                <a:latin typeface="Gill Sans MT"/>
                <a:ea typeface="DejaVu Sans"/>
              </a:rPr>
              <a:t> </a:t>
            </a:r>
            <a:r>
              <a:rPr b="0" lang="hr-HR" sz="1800" spc="-1" strike="noStrike">
                <a:solidFill>
                  <a:srgbClr val="ff0000"/>
                </a:solidFill>
                <a:latin typeface="Gill Sans MT"/>
                <a:ea typeface="DejaVu Sans"/>
              </a:rPr>
              <a:t>! </a:t>
            </a:r>
            <a:r>
              <a:rPr b="0" lang="hr-HR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Škola dužna osigurati primjenu </a:t>
            </a:r>
            <a:r>
              <a:rPr b="1" lang="hr-HR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individualiziranog pristupa </a:t>
            </a:r>
            <a:r>
              <a:rPr b="0" lang="hr-HR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učitelja tijekom cijele školske godine. </a:t>
            </a:r>
            <a:r>
              <a:rPr b="0" lang="hr-HR" sz="1800" spc="-1" strike="noStrike">
                <a:solidFill>
                  <a:srgbClr val="ff0000"/>
                </a:solidFill>
                <a:latin typeface="Gill Sans MT"/>
                <a:ea typeface="DejaVu Sans"/>
              </a:rPr>
              <a:t>!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41" name="CustomShape 9"/>
          <p:cNvSpPr/>
          <p:nvPr/>
        </p:nvSpPr>
        <p:spPr>
          <a:xfrm>
            <a:off x="1115640" y="3549960"/>
            <a:ext cx="3794040" cy="219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2" name="Slika 6" descr=""/>
          <p:cNvPicPr/>
          <p:nvPr/>
        </p:nvPicPr>
        <p:blipFill>
          <a:blip r:embed="rId3"/>
          <a:stretch/>
        </p:blipFill>
        <p:spPr>
          <a:xfrm>
            <a:off x="6269400" y="3956400"/>
            <a:ext cx="5675040" cy="4644720"/>
          </a:xfrm>
          <a:prstGeom prst="rect">
            <a:avLst/>
          </a:prstGeom>
          <a:ln w="0">
            <a:noFill/>
          </a:ln>
        </p:spPr>
      </p:pic>
      <p:sp>
        <p:nvSpPr>
          <p:cNvPr id="143" name="CustomShape 10"/>
          <p:cNvSpPr/>
          <p:nvPr/>
        </p:nvSpPr>
        <p:spPr>
          <a:xfrm>
            <a:off x="7734600" y="1759320"/>
            <a:ext cx="285264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b="0" lang="hr-HR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to su učenici koji NEMAJU RJEŠENJE 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640080" y="213480"/>
            <a:ext cx="4815000" cy="219348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 anchorCtr="1">
            <a:normAutofit/>
          </a:bodyPr>
          <a:p>
            <a:pPr algn="ctr">
              <a:lnSpc>
                <a:spcPct val="90000"/>
              </a:lnSpc>
            </a:pPr>
            <a:r>
              <a:rPr b="0" lang="hr-HR" sz="2200" spc="197" strike="noStrike" cap="all">
                <a:solidFill>
                  <a:srgbClr val="262626"/>
                </a:solidFill>
                <a:latin typeface="Gill Sans MT"/>
              </a:rPr>
              <a:t>Pravilnik o osnovnoškolskom i srednjoškolskom odgoju i obrazovanju učenika s teškoćama u razvoju ​</a:t>
            </a:r>
            <a:endParaRPr b="0" lang="hr-HR" sz="2200" spc="-1" strike="noStrike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6314040" y="438120"/>
            <a:ext cx="5659200" cy="59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6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pl-PL" sz="1600" spc="-1" strike="noStrike">
                <a:solidFill>
                  <a:srgbClr val="000000"/>
                </a:solidFill>
                <a:latin typeface="Gill Sans MT"/>
              </a:rPr>
              <a:t>PRIMJERENI PROGRAMI ODGOJA I OBRAZOVANJA UČENIKA</a:t>
            </a:r>
            <a:r>
              <a:rPr b="1" lang="hr-HR" sz="1600" spc="-1" strike="noStrike">
                <a:solidFill>
                  <a:srgbClr val="000000"/>
                </a:solidFill>
                <a:latin typeface="Gill Sans MT"/>
              </a:rPr>
              <a:t>:</a:t>
            </a:r>
            <a:endParaRPr b="0" lang="hr-HR" sz="1600" spc="-1" strike="noStrike">
              <a:latin typeface="Arial"/>
            </a:endParaRPr>
          </a:p>
          <a:p>
            <a:pPr marL="228600" indent="-227880" algn="ctr">
              <a:lnSpc>
                <a:spcPct val="16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1600" spc="-1" strike="noStrike">
                <a:solidFill>
                  <a:srgbClr val="000000"/>
                </a:solidFill>
                <a:latin typeface="Gill Sans MT"/>
              </a:rPr>
              <a:t>redoviti program uz individualizirane postupke</a:t>
            </a:r>
            <a:endParaRPr b="0" lang="hr-HR" sz="1600" spc="-1" strike="noStrike">
              <a:latin typeface="Arial"/>
            </a:endParaRPr>
          </a:p>
          <a:p>
            <a:pPr marL="228600" indent="-227880" algn="ctr">
              <a:lnSpc>
                <a:spcPct val="16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1600" spc="-1" strike="noStrike">
                <a:solidFill>
                  <a:srgbClr val="000000"/>
                </a:solidFill>
                <a:latin typeface="Gill Sans MT"/>
              </a:rPr>
              <a:t>redoviti program uz prilagodbu sadržaja i individualizirane postupke</a:t>
            </a:r>
            <a:endParaRPr b="0" lang="hr-HR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1600" spc="-1" strike="noStrike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1082160" y="2856600"/>
            <a:ext cx="3702600" cy="389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>
            <a:normAutofit fontScale="49000"/>
          </a:bodyPr>
          <a:p>
            <a:pPr algn="ctr">
              <a:lnSpc>
                <a:spcPct val="15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1500" spc="-1" strike="noStrike">
                <a:solidFill>
                  <a:srgbClr val="ffffff"/>
                </a:solidFill>
                <a:latin typeface="Gill Sans MT"/>
              </a:rPr>
              <a:t>Odgoj i obrazovanje učenika s teškoćama  temelji se na načelima prihvaćanja različitosti učenika, prihvaćanja različitih osobitosti razvoja učenika, osiguravanja uvjeta i potpore za ostvarivanje maksimalnoga razvoja potencijala svakoga pojedinog učenika, izjednačavanja mogućnosti za postizanje najvećega mogućeg stupnja obrazovanja te osiguravanja odgoja i obrazovanja učenika što bliže njegovu mjestu stanovanja.</a:t>
            </a:r>
            <a:endParaRPr b="0" lang="hr-HR" sz="15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1500" spc="-1" strike="noStrike">
              <a:latin typeface="Arial"/>
            </a:endParaRPr>
          </a:p>
        </p:txBody>
      </p:sp>
      <p:pic>
        <p:nvPicPr>
          <p:cNvPr id="147" name="Picture 5" descr=""/>
          <p:cNvPicPr/>
          <p:nvPr/>
        </p:nvPicPr>
        <p:blipFill>
          <a:blip r:embed="rId1"/>
          <a:stretch/>
        </p:blipFill>
        <p:spPr>
          <a:xfrm>
            <a:off x="7841520" y="2971080"/>
            <a:ext cx="2693880" cy="115164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7" descr=""/>
          <p:cNvPicPr/>
          <p:nvPr/>
        </p:nvPicPr>
        <p:blipFill>
          <a:blip r:embed="rId2"/>
          <a:stretch/>
        </p:blipFill>
        <p:spPr>
          <a:xfrm>
            <a:off x="6189480" y="4123440"/>
            <a:ext cx="2998800" cy="184032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8" descr=""/>
          <p:cNvPicPr/>
          <p:nvPr/>
        </p:nvPicPr>
        <p:blipFill>
          <a:blip r:embed="rId3"/>
          <a:stretch/>
        </p:blipFill>
        <p:spPr>
          <a:xfrm>
            <a:off x="9239400" y="4184280"/>
            <a:ext cx="2858400" cy="177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640080" y="213480"/>
            <a:ext cx="4815000" cy="219348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 anchorCtr="1">
            <a:normAutofit/>
          </a:bodyPr>
          <a:p>
            <a:pPr algn="ctr">
              <a:lnSpc>
                <a:spcPct val="90000"/>
              </a:lnSpc>
            </a:pPr>
            <a:r>
              <a:rPr b="0" lang="hr-HR" sz="2200" spc="197" strike="noStrike" cap="all">
                <a:solidFill>
                  <a:srgbClr val="262626"/>
                </a:solidFill>
                <a:latin typeface="Gill Sans MT"/>
              </a:rPr>
              <a:t>Pravilnik o osnovnoškolskom i srednjoškolskom odgoju i obrazovanju učenika s teškoćama u razvoju ​</a:t>
            </a:r>
            <a:endParaRPr b="0" lang="hr-HR" sz="2200" spc="-1" strike="noStrike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6314040" y="152280"/>
            <a:ext cx="5659200" cy="65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50000"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1600" spc="-1" strike="noStrike">
                <a:solidFill>
                  <a:srgbClr val="000000"/>
                </a:solidFill>
                <a:latin typeface="Gill Sans MT"/>
              </a:rPr>
              <a:t>VRSTE TEŠKOĆA:</a:t>
            </a:r>
            <a:endParaRPr b="0" lang="hr-HR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1800" spc="-1" strike="noStrike">
                <a:solidFill>
                  <a:srgbClr val="000000"/>
                </a:solidFill>
                <a:latin typeface="Gill Sans MT"/>
              </a:rPr>
              <a:t>1. oštećenje vida- slabovidnost i sljepoća 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1800" spc="-1" strike="noStrike">
                <a:solidFill>
                  <a:srgbClr val="000000"/>
                </a:solidFill>
                <a:latin typeface="Gill Sans MT"/>
              </a:rPr>
              <a:t>2. oštećenje sluha- nagluhost i gluhoća 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1800" spc="-1" strike="noStrike">
                <a:solidFill>
                  <a:srgbClr val="000000"/>
                </a:solidFill>
                <a:latin typeface="Gill Sans MT"/>
              </a:rPr>
              <a:t>3. oštećenja jezično-govorno-glasovne komunikacije: </a:t>
            </a:r>
            <a:endParaRPr b="0" lang="hr-HR" sz="18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1800" spc="-1" strike="noStrike">
                <a:solidFill>
                  <a:srgbClr val="000000"/>
                </a:solidFill>
                <a:latin typeface="Gill Sans MT"/>
              </a:rPr>
              <a:t>3.1.1. poremećaji glasa,</a:t>
            </a:r>
            <a:endParaRPr b="0" lang="hr-HR" sz="18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1800" spc="-1" strike="noStrike">
                <a:solidFill>
                  <a:srgbClr val="000000"/>
                </a:solidFill>
                <a:latin typeface="Gill Sans MT"/>
              </a:rPr>
              <a:t>3.1.2. jezične teškoće,</a:t>
            </a:r>
            <a:endParaRPr b="0" lang="hr-HR" sz="18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1800" spc="-1" strike="noStrike">
                <a:solidFill>
                  <a:srgbClr val="000000"/>
                </a:solidFill>
                <a:latin typeface="Gill Sans MT"/>
              </a:rPr>
              <a:t>3.1.3. poremećaji govora,</a:t>
            </a:r>
            <a:endParaRPr b="0" lang="hr-HR" sz="18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1800" spc="-1" strike="noStrike">
                <a:solidFill>
                  <a:srgbClr val="000000"/>
                </a:solidFill>
                <a:latin typeface="Gill Sans MT"/>
              </a:rPr>
              <a:t>3.1.4. komunikacijske teškoće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1800" spc="-1" strike="noStrike">
                <a:solidFill>
                  <a:srgbClr val="000000"/>
                </a:solidFill>
                <a:latin typeface="Gill Sans MT"/>
              </a:rPr>
              <a:t>i specifične teškoće u učenju: </a:t>
            </a:r>
            <a:endParaRPr b="0" lang="hr-HR" sz="18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1800" spc="-1" strike="noStrike">
                <a:solidFill>
                  <a:srgbClr val="000000"/>
                </a:solidFill>
                <a:latin typeface="Gill Sans MT"/>
              </a:rPr>
              <a:t>3.2.1. čitanja (disleksija, aleksija),</a:t>
            </a:r>
            <a:endParaRPr b="0" lang="hr-HR" sz="18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1800" spc="-1" strike="noStrike">
                <a:solidFill>
                  <a:srgbClr val="000000"/>
                </a:solidFill>
                <a:latin typeface="Gill Sans MT"/>
              </a:rPr>
              <a:t>3.2.2. pisanja (disgrafija, agrafija),</a:t>
            </a:r>
            <a:endParaRPr b="0" lang="hr-HR" sz="18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1800" spc="-1" strike="noStrike">
                <a:solidFill>
                  <a:srgbClr val="000000"/>
                </a:solidFill>
                <a:latin typeface="Gill Sans MT"/>
              </a:rPr>
              <a:t>3.2.3. računanja (diskalkulija, akalkulija),</a:t>
            </a:r>
            <a:endParaRPr b="0" lang="hr-HR" sz="18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1800" spc="-1" strike="noStrike">
                <a:solidFill>
                  <a:srgbClr val="000000"/>
                </a:solidFill>
                <a:latin typeface="Gill Sans MT"/>
              </a:rPr>
              <a:t>3.2.4. specifični poremećaj razvoja motoričkih funkcija (dispraksija)</a:t>
            </a:r>
            <a:endParaRPr b="0" lang="hr-HR" sz="18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1800" spc="-1" strike="noStrike">
                <a:solidFill>
                  <a:srgbClr val="000000"/>
                </a:solidFill>
                <a:latin typeface="Gill Sans MT"/>
              </a:rPr>
              <a:t>3.2.5. mješovite teškoće u učenju,</a:t>
            </a:r>
            <a:endParaRPr b="0" lang="hr-HR" sz="18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1800" spc="-1" strike="noStrike">
                <a:solidFill>
                  <a:srgbClr val="000000"/>
                </a:solidFill>
                <a:latin typeface="Gill Sans MT"/>
              </a:rPr>
              <a:t>3.2.6. ostale teškoće u učenju.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1800" spc="-1" strike="noStrike">
                <a:solidFill>
                  <a:srgbClr val="000000"/>
                </a:solidFill>
                <a:latin typeface="Gill Sans MT"/>
              </a:rPr>
              <a:t>4. oštećenja organa i organskih sustava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1800" spc="-1" strike="noStrike">
                <a:solidFill>
                  <a:srgbClr val="000000"/>
                </a:solidFill>
                <a:latin typeface="Gill Sans MT"/>
              </a:rPr>
              <a:t>5. intelektualne teškoće – laka intelektualna teškoća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1800" spc="-1" strike="noStrike">
                <a:solidFill>
                  <a:srgbClr val="000000"/>
                </a:solidFill>
                <a:latin typeface="Gill Sans MT"/>
              </a:rPr>
              <a:t>6. poremećaji u ponašanju i oštećenja mentalnog zdravlja</a:t>
            </a:r>
            <a:endParaRPr b="0" lang="hr-HR" sz="18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1800" spc="-1" strike="noStrike">
                <a:solidFill>
                  <a:srgbClr val="000000"/>
                </a:solidFill>
                <a:latin typeface="Gill Sans MT"/>
              </a:rPr>
              <a:t>6.5. poremećaji iz autističnoga spektra,</a:t>
            </a:r>
            <a:endParaRPr b="0" lang="hr-HR" sz="18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1800" spc="-1" strike="noStrike">
                <a:solidFill>
                  <a:srgbClr val="000000"/>
                </a:solidFill>
                <a:latin typeface="Gill Sans MT"/>
              </a:rPr>
              <a:t>6.6. poremećaji aktivnosti i pažnje,</a:t>
            </a:r>
            <a:endParaRPr b="0" lang="hr-HR" sz="18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1800" spc="-1" strike="noStrike">
                <a:solidFill>
                  <a:srgbClr val="000000"/>
                </a:solidFill>
                <a:latin typeface="Gill Sans MT"/>
              </a:rPr>
              <a:t>6.7. poremećaji u ponašanju i osjećanju.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1800" spc="-1" strike="noStrike">
                <a:solidFill>
                  <a:srgbClr val="000000"/>
                </a:solidFill>
                <a:latin typeface="Gill Sans MT"/>
              </a:rPr>
              <a:t>7. postojanje više vrsta teškoća u psihofizičkom razvoju.</a:t>
            </a:r>
            <a:endParaRPr b="0" lang="hr-H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1800" spc="-1" strike="noStrike"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1082160" y="2856600"/>
            <a:ext cx="3702600" cy="389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2800" spc="-1" strike="noStrike">
                <a:solidFill>
                  <a:srgbClr val="ffffff"/>
                </a:solidFill>
                <a:latin typeface="Gill Sans MT"/>
              </a:rPr>
              <a:t>Orijentacijska lista vrsta teškoća </a:t>
            </a:r>
            <a:endParaRPr b="0" lang="hr-HR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1600" spc="-1" strike="noStrike">
                <a:solidFill>
                  <a:srgbClr val="ffffff"/>
                </a:solidFill>
                <a:latin typeface="Gill Sans MT"/>
              </a:rPr>
              <a:t>sastavni je dio ovog pravilnika i svrha joj je definirati orijentacijske skupine i podskupine teškoća u svrhu definiranja programske i profesionalne potpore primjerene potrebama učenika.</a:t>
            </a:r>
            <a:endParaRPr b="0" lang="hr-H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640080" y="213480"/>
            <a:ext cx="4815000" cy="219348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 anchorCtr="1">
            <a:normAutofit/>
          </a:bodyPr>
          <a:p>
            <a:pPr algn="ctr">
              <a:lnSpc>
                <a:spcPct val="90000"/>
              </a:lnSpc>
            </a:pPr>
            <a:r>
              <a:rPr b="0" lang="pl-PL" sz="2200" spc="197" strike="noStrike" cap="all">
                <a:solidFill>
                  <a:srgbClr val="262626"/>
                </a:solidFill>
                <a:latin typeface="Gill Sans MT"/>
              </a:rPr>
              <a:t>Smjernice za rad s učenicima s teškoćama u razvoju</a:t>
            </a:r>
            <a:r>
              <a:rPr b="0" lang="hr-HR" sz="2200" spc="197" strike="noStrike" cap="all">
                <a:solidFill>
                  <a:srgbClr val="262626"/>
                </a:solidFill>
                <a:latin typeface="Gill Sans MT"/>
              </a:rPr>
              <a:t>​</a:t>
            </a:r>
            <a:endParaRPr b="0" lang="hr-HR" sz="2200" spc="-1" strike="noStrike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6314040" y="438120"/>
            <a:ext cx="5659200" cy="59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1600" spc="-1" strike="noStrike">
                <a:solidFill>
                  <a:srgbClr val="000000"/>
                </a:solidFill>
                <a:latin typeface="Gill Sans MT"/>
              </a:rPr>
              <a:t>INDIVIDUALIZIRANI KURIKULUM</a:t>
            </a:r>
            <a:endParaRPr b="0" lang="hr-HR" sz="16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1600" spc="-1" strike="noStrike">
                <a:solidFill>
                  <a:srgbClr val="000000"/>
                </a:solidFill>
                <a:latin typeface="Gill Sans MT"/>
              </a:rPr>
              <a:t>pisani dokument koji izrađuje učitelj u suradnji sa stručnim suradnicima škole</a:t>
            </a:r>
            <a:endParaRPr b="0" lang="hr-HR" sz="16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1600" spc="-1" strike="noStrike">
                <a:solidFill>
                  <a:srgbClr val="000000"/>
                </a:solidFill>
                <a:latin typeface="Gill Sans MT"/>
              </a:rPr>
              <a:t>treba biti oblikovan na početku svake školske godine na temelju inicijalne procjene učenika,  primjerenog programa obrazovanja, vrste teškoća određenih orijentacijskom listom, preporukama za rad</a:t>
            </a:r>
            <a:endParaRPr b="0" lang="hr-HR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1600" spc="-1" strike="noStrike">
                <a:solidFill>
                  <a:srgbClr val="000000"/>
                </a:solidFill>
                <a:latin typeface="Gill Sans MT"/>
              </a:rPr>
              <a:t>2 OBRASCA INDIVIDUALIZIRANOG KURIKULUMA DONEŠENIH U SMJERNICAMA ZA RAD </a:t>
            </a:r>
            <a:endParaRPr b="0" lang="hr-HR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1600" spc="-1" strike="noStrike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527760" y="2736720"/>
            <a:ext cx="5040000" cy="371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4200" spc="-1" strike="noStrike">
                <a:solidFill>
                  <a:srgbClr val="ebebeb"/>
                </a:solidFill>
                <a:latin typeface="Century Gothic"/>
              </a:rPr>
              <a:t>IOOP </a:t>
            </a:r>
            <a:endParaRPr b="0" lang="hr-HR" sz="4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4200" spc="-1" strike="noStrike">
                <a:solidFill>
                  <a:srgbClr val="ebebeb"/>
                </a:solidFill>
                <a:latin typeface="Century Gothic"/>
              </a:rPr>
              <a:t>=</a:t>
            </a:r>
            <a:endParaRPr b="0" lang="hr-HR" sz="4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4200" spc="-1" strike="noStrike">
                <a:solidFill>
                  <a:srgbClr val="ebebeb"/>
                </a:solidFill>
                <a:latin typeface="Century Gothic"/>
              </a:rPr>
              <a:t>IK</a:t>
            </a:r>
            <a:endParaRPr b="0" lang="hr-HR" sz="4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4200" spc="-1" strike="noStrike">
                <a:solidFill>
                  <a:srgbClr val="ebebeb"/>
                </a:solidFill>
                <a:latin typeface="Century Gothic"/>
              </a:rPr>
              <a:t>INDIVIDUALIZIRANI KURIKULUM</a:t>
            </a:r>
            <a:endParaRPr b="0" lang="hr-HR" sz="4200" spc="-1" strike="noStrike">
              <a:latin typeface="Arial"/>
            </a:endParaRPr>
          </a:p>
        </p:txBody>
      </p:sp>
      <p:sp>
        <p:nvSpPr>
          <p:cNvPr id="156" name="CustomShape 4"/>
          <p:cNvSpPr/>
          <p:nvPr/>
        </p:nvSpPr>
        <p:spPr>
          <a:xfrm flipH="1">
            <a:off x="7517520" y="3860640"/>
            <a:ext cx="1053360" cy="76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7" name="CustomShape 5"/>
          <p:cNvSpPr/>
          <p:nvPr/>
        </p:nvSpPr>
        <p:spPr>
          <a:xfrm>
            <a:off x="9131400" y="3911760"/>
            <a:ext cx="983520" cy="780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8" name="CustomShape 6"/>
          <p:cNvSpPr/>
          <p:nvPr/>
        </p:nvSpPr>
        <p:spPr>
          <a:xfrm>
            <a:off x="6578640" y="4921200"/>
            <a:ext cx="199332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Gill Sans MT"/>
                <a:ea typeface="DejaVu Sans"/>
              </a:rPr>
              <a:t>za učenike koji se školuju po IP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159" name="CustomShape 7"/>
          <p:cNvSpPr/>
          <p:nvPr/>
        </p:nvSpPr>
        <p:spPr>
          <a:xfrm>
            <a:off x="9468000" y="5029200"/>
            <a:ext cx="17200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za učenike koji se školuju po PP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640080" y="213480"/>
            <a:ext cx="4815000" cy="219348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 anchorCtr="1">
            <a:normAutofit/>
          </a:bodyPr>
          <a:p>
            <a:pPr algn="ctr">
              <a:lnSpc>
                <a:spcPct val="90000"/>
              </a:lnSpc>
            </a:pPr>
            <a:r>
              <a:rPr b="0" lang="pl-PL" sz="2200" spc="197" strike="noStrike" cap="all">
                <a:solidFill>
                  <a:srgbClr val="262626"/>
                </a:solidFill>
                <a:latin typeface="Gill Sans MT"/>
              </a:rPr>
              <a:t>Smjernice za rad s učenicima s teškoćama u razvoju</a:t>
            </a:r>
            <a:r>
              <a:rPr b="0" lang="hr-HR" sz="2200" spc="197" strike="noStrike" cap="all">
                <a:solidFill>
                  <a:srgbClr val="262626"/>
                </a:solidFill>
                <a:latin typeface="Gill Sans MT"/>
              </a:rPr>
              <a:t>​</a:t>
            </a:r>
            <a:endParaRPr b="0" lang="hr-HR" sz="2200" spc="-1" strike="noStrike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6314040" y="438120"/>
            <a:ext cx="5659200" cy="59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1800" spc="-1" strike="noStrike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527760" y="3143160"/>
            <a:ext cx="5040000" cy="330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4200" spc="-1" strike="noStrike">
                <a:solidFill>
                  <a:srgbClr val="ebebeb"/>
                </a:solidFill>
                <a:latin typeface="Century Gothic"/>
              </a:rPr>
              <a:t>IK OBRASCI</a:t>
            </a:r>
            <a:endParaRPr b="0" lang="hr-HR" sz="4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4200" spc="-1" strike="noStrike">
                <a:solidFill>
                  <a:srgbClr val="ebebeb"/>
                </a:solidFill>
                <a:latin typeface="Century Gothic"/>
              </a:rPr>
              <a:t>IP i PP</a:t>
            </a:r>
            <a:endParaRPr b="0" lang="hr-HR" sz="4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3200" spc="-1" strike="noStrike">
                <a:solidFill>
                  <a:srgbClr val="ebebeb"/>
                </a:solidFill>
                <a:latin typeface="Century Gothic"/>
              </a:rPr>
              <a:t>INICIJALNA PROCJENA</a:t>
            </a:r>
            <a:endParaRPr b="0" lang="hr-HR" sz="3200" spc="-1" strike="noStrike">
              <a:latin typeface="Arial"/>
            </a:endParaRPr>
          </a:p>
        </p:txBody>
      </p:sp>
      <p:pic>
        <p:nvPicPr>
          <p:cNvPr id="163" name="Picture 4" descr=""/>
          <p:cNvPicPr/>
          <p:nvPr/>
        </p:nvPicPr>
        <p:blipFill>
          <a:blip r:embed="rId1"/>
          <a:stretch/>
        </p:blipFill>
        <p:spPr>
          <a:xfrm>
            <a:off x="5568480" y="0"/>
            <a:ext cx="67744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640080" y="213480"/>
            <a:ext cx="4815000" cy="219348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 anchorCtr="1">
            <a:normAutofit/>
          </a:bodyPr>
          <a:p>
            <a:pPr algn="ctr">
              <a:lnSpc>
                <a:spcPct val="90000"/>
              </a:lnSpc>
            </a:pPr>
            <a:r>
              <a:rPr b="0" lang="pl-PL" sz="2200" spc="197" strike="noStrike" cap="all">
                <a:solidFill>
                  <a:srgbClr val="262626"/>
                </a:solidFill>
                <a:latin typeface="Gill Sans MT"/>
              </a:rPr>
              <a:t>Smjernice za rad s učenicima s teškoćama u razvoju</a:t>
            </a:r>
            <a:r>
              <a:rPr b="0" lang="hr-HR" sz="2200" spc="197" strike="noStrike" cap="all">
                <a:solidFill>
                  <a:srgbClr val="262626"/>
                </a:solidFill>
                <a:latin typeface="Gill Sans MT"/>
              </a:rPr>
              <a:t>​</a:t>
            </a:r>
            <a:endParaRPr b="0" lang="hr-HR" sz="22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6314040" y="438120"/>
            <a:ext cx="5659200" cy="59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1800" spc="-1" strike="noStrike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527760" y="3143160"/>
            <a:ext cx="5040000" cy="330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4200" spc="-1" strike="noStrike">
                <a:solidFill>
                  <a:srgbClr val="ebebeb"/>
                </a:solidFill>
                <a:latin typeface="Century Gothic"/>
              </a:rPr>
              <a:t>IK</a:t>
            </a:r>
            <a:endParaRPr b="0" lang="hr-HR" sz="4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4200" spc="-1" strike="noStrike">
                <a:solidFill>
                  <a:srgbClr val="ebebeb"/>
                </a:solidFill>
                <a:latin typeface="Century Gothic"/>
              </a:rPr>
              <a:t>OBRAZAC</a:t>
            </a:r>
            <a:endParaRPr b="0" lang="hr-HR" sz="4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4200" spc="-1" strike="noStrike">
                <a:solidFill>
                  <a:srgbClr val="ebebeb"/>
                </a:solidFill>
                <a:latin typeface="Century Gothic"/>
              </a:rPr>
              <a:t>IP</a:t>
            </a:r>
            <a:endParaRPr b="0" lang="hr-HR" sz="4200" spc="-1" strike="noStrike">
              <a:latin typeface="Arial"/>
            </a:endParaRPr>
          </a:p>
        </p:txBody>
      </p:sp>
      <p:pic>
        <p:nvPicPr>
          <p:cNvPr id="167" name="Picture 8" descr=""/>
          <p:cNvPicPr/>
          <p:nvPr/>
        </p:nvPicPr>
        <p:blipFill>
          <a:blip r:embed="rId1"/>
          <a:stretch/>
        </p:blipFill>
        <p:spPr>
          <a:xfrm>
            <a:off x="6026040" y="0"/>
            <a:ext cx="623484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533</TotalTime>
  <Application>LibreOffice/7.0.1.2$Windows_X86_64 LibreOffice_project/7cbcfc562f6eb6708b5ff7d7397325de9e764452</Application>
  <Words>1062</Words>
  <Paragraphs>116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2024-08-23T09:54:18Z</dcterms:created>
  <dc:creator>User</dc:creator>
  <dc:description/>
  <dc:language>hr-HR</dc:language>
  <cp:lastModifiedBy/>
  <dcterms:modified xsi:type="dcterms:W3CDTF">2024-09-02T06:48:36Z</dcterms:modified>
  <cp:revision>33</cp:revision>
  <dc:subject/>
  <dc:title>Rad s učenicima s teškoćama u razvoju  - PEDAGOŠKI PODSJETNIK za školsku godinu 2024./2025. -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